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6" r:id="rId3"/>
    <p:sldId id="257" r:id="rId4"/>
    <p:sldId id="258" r:id="rId5"/>
    <p:sldId id="259" r:id="rId6"/>
    <p:sldId id="261" r:id="rId7"/>
    <p:sldId id="305" r:id="rId8"/>
    <p:sldId id="306" r:id="rId9"/>
    <p:sldId id="307" r:id="rId10"/>
    <p:sldId id="308" r:id="rId11"/>
    <p:sldId id="311" r:id="rId12"/>
    <p:sldId id="309" r:id="rId13"/>
    <p:sldId id="310" r:id="rId14"/>
    <p:sldId id="312" r:id="rId15"/>
    <p:sldId id="262" r:id="rId16"/>
    <p:sldId id="264" r:id="rId17"/>
    <p:sldId id="283" r:id="rId18"/>
    <p:sldId id="285" r:id="rId19"/>
    <p:sldId id="286" r:id="rId20"/>
    <p:sldId id="287" r:id="rId21"/>
    <p:sldId id="288" r:id="rId22"/>
    <p:sldId id="289" r:id="rId23"/>
    <p:sldId id="266" r:id="rId24"/>
    <p:sldId id="269" r:id="rId25"/>
    <p:sldId id="291" r:id="rId26"/>
    <p:sldId id="270" r:id="rId27"/>
    <p:sldId id="271" r:id="rId28"/>
    <p:sldId id="292" r:id="rId29"/>
    <p:sldId id="295" r:id="rId30"/>
    <p:sldId id="301" r:id="rId31"/>
    <p:sldId id="302" r:id="rId32"/>
    <p:sldId id="303" r:id="rId33"/>
    <p:sldId id="304" r:id="rId34"/>
    <p:sldId id="273" r:id="rId35"/>
  </p:sldIdLst>
  <p:sldSz cx="12192000" cy="6858000"/>
  <p:notesSz cx="6858000" cy="9144000"/>
  <p:embeddedFontLst>
    <p:embeddedFont>
      <p:font typeface="楷体" panose="02010609060101010101" charset="-122"/>
      <p:regular r:id="rId40"/>
    </p:embeddedFont>
    <p:embeddedFont>
      <p:font typeface="庞门正道标题体3.0" panose="02010600030101010101" charset="-122"/>
      <p:regular r:id="rId41"/>
    </p:embeddedFont>
    <p:embeddedFont>
      <p:font typeface="等线" panose="02010600030101010101" charset="-122"/>
      <p:regular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50" d="100"/>
          <a:sy n="50" d="100"/>
        </p:scale>
        <p:origin x="2772" y="1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32.xml"/><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ED9F3-4B7F-4445-8E9E-58F20B85E99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5B754-E4C0-4DCF-B9EA-39EBAD7C231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tags" Target="../tags/tag18.xml"/><Relationship Id="rId2" Type="http://schemas.openxmlformats.org/officeDocument/2006/relationships/image" Target="../media/image4.png"/><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20.xml"/><Relationship Id="rId2" Type="http://schemas.openxmlformats.org/officeDocument/2006/relationships/image" Target="../media/image4.png"/><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tags" Target="../tags/tag23.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jpeg"/><Relationship Id="rId3" Type="http://schemas.openxmlformats.org/officeDocument/2006/relationships/image" Target="../media/image10.png"/><Relationship Id="rId2" Type="http://schemas.openxmlformats.org/officeDocument/2006/relationships/tags" Target="../tags/tag25.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9" Type="http://schemas.openxmlformats.org/officeDocument/2006/relationships/image" Target="../media/image14.wmf"/><Relationship Id="rId8" Type="http://schemas.openxmlformats.org/officeDocument/2006/relationships/oleObject" Target="../embeddings/oleObject4.bin"/><Relationship Id="rId7" Type="http://schemas.openxmlformats.org/officeDocument/2006/relationships/tags" Target="../tags/tag29.xml"/><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tags" Target="../tags/tag28.xml"/><Relationship Id="rId3" Type="http://schemas.openxmlformats.org/officeDocument/2006/relationships/image" Target="../media/image10.png"/><Relationship Id="rId2" Type="http://schemas.openxmlformats.org/officeDocument/2006/relationships/tags" Target="../tags/tag27.xml"/><Relationship Id="rId12" Type="http://schemas.openxmlformats.org/officeDocument/2006/relationships/vmlDrawing" Target="../drawings/vmlDrawing3.vml"/><Relationship Id="rId11" Type="http://schemas.openxmlformats.org/officeDocument/2006/relationships/slideLayout" Target="../slideLayouts/slideLayout1.xml"/><Relationship Id="rId10" Type="http://schemas.openxmlformats.org/officeDocument/2006/relationships/image" Target="../media/image15.jpeg"/><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0.png"/><Relationship Id="rId2" Type="http://schemas.openxmlformats.org/officeDocument/2006/relationships/tags" Target="../tags/tag31.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7556500" y="-15671"/>
            <a:ext cx="4644781" cy="6887166"/>
            <a:chOff x="7871422" y="-15671"/>
            <a:chExt cx="4329859" cy="6887166"/>
          </a:xfrm>
        </p:grpSpPr>
        <p:sp>
          <p:nvSpPr>
            <p:cNvPr id="23" name="任意多边形: 形状 22"/>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0" name="任意多边形: 形状 39"/>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2" name="任意多边形: 形状 61"/>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77" name="文本框 76"/>
          <p:cNvSpPr txBox="1"/>
          <p:nvPr/>
        </p:nvSpPr>
        <p:spPr>
          <a:xfrm>
            <a:off x="1855432" y="2904708"/>
            <a:ext cx="5839404" cy="1198880"/>
          </a:xfrm>
          <a:prstGeom prst="rect">
            <a:avLst/>
          </a:prstGeom>
          <a:noFill/>
        </p:spPr>
        <p:txBody>
          <a:bodyPr wrap="square" rtlCol="0">
            <a:spAutoFit/>
          </a:bodyPr>
          <a:lstStyle/>
          <a:p>
            <a:r>
              <a:rPr lang="zh-CN" altLang="en-US" sz="7200" dirty="0">
                <a:solidFill>
                  <a:schemeClr val="accent5">
                    <a:lumMod val="75000"/>
                  </a:schemeClr>
                </a:solidFill>
              </a:rPr>
              <a:t>学习汇报</a:t>
            </a:r>
            <a:endParaRPr lang="zh-CN" altLang="en-US" sz="7200" dirty="0">
              <a:solidFill>
                <a:schemeClr val="accent5">
                  <a:lumMod val="75000"/>
                </a:schemeClr>
              </a:solidFill>
            </a:endParaRPr>
          </a:p>
        </p:txBody>
      </p:sp>
      <p:grpSp>
        <p:nvGrpSpPr>
          <p:cNvPr id="79" name="组合 78"/>
          <p:cNvGrpSpPr/>
          <p:nvPr/>
        </p:nvGrpSpPr>
        <p:grpSpPr>
          <a:xfrm rot="1343853">
            <a:off x="788348" y="656584"/>
            <a:ext cx="523367" cy="501892"/>
            <a:chOff x="1371600" y="2418874"/>
            <a:chExt cx="523367" cy="501892"/>
          </a:xfrm>
          <a:solidFill>
            <a:srgbClr val="435FA9"/>
          </a:solidFill>
        </p:grpSpPr>
        <p:grpSp>
          <p:nvGrpSpPr>
            <p:cNvPr id="80" name="组合 79"/>
            <p:cNvGrpSpPr/>
            <p:nvPr/>
          </p:nvGrpSpPr>
          <p:grpSpPr>
            <a:xfrm>
              <a:off x="1371600" y="2418874"/>
              <a:ext cx="523367" cy="45719"/>
              <a:chOff x="1371600" y="2387600"/>
              <a:chExt cx="881386" cy="76994"/>
            </a:xfrm>
            <a:grpFill/>
          </p:grpSpPr>
          <p:sp>
            <p:nvSpPr>
              <p:cNvPr id="116" name="椭圆 115"/>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8" name="椭圆 117"/>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9" name="椭圆 118"/>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0" name="椭圆 119"/>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1" name="椭圆 120"/>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1" name="组合 80"/>
            <p:cNvGrpSpPr/>
            <p:nvPr/>
          </p:nvGrpSpPr>
          <p:grpSpPr>
            <a:xfrm>
              <a:off x="1371600" y="2601344"/>
              <a:ext cx="523367" cy="45719"/>
              <a:chOff x="1371600" y="2387600"/>
              <a:chExt cx="881386" cy="76994"/>
            </a:xfrm>
            <a:grpFill/>
          </p:grpSpPr>
          <p:sp>
            <p:nvSpPr>
              <p:cNvPr id="110" name="椭圆 109"/>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2" name="椭圆 111"/>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3" name="椭圆 112"/>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4" name="椭圆 113"/>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5" name="椭圆 114"/>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2" name="组合 81"/>
            <p:cNvGrpSpPr/>
            <p:nvPr/>
          </p:nvGrpSpPr>
          <p:grpSpPr>
            <a:xfrm>
              <a:off x="1371600" y="2510109"/>
              <a:ext cx="523367" cy="45719"/>
              <a:chOff x="1371600" y="2387600"/>
              <a:chExt cx="881386" cy="76994"/>
            </a:xfrm>
            <a:grpFill/>
          </p:grpSpPr>
          <p:sp>
            <p:nvSpPr>
              <p:cNvPr id="104" name="椭圆 103"/>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6" name="椭圆 105"/>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7" name="椭圆 106"/>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8" name="椭圆 107"/>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9" name="椭圆 108"/>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3" name="组合 82"/>
            <p:cNvGrpSpPr/>
            <p:nvPr/>
          </p:nvGrpSpPr>
          <p:grpSpPr>
            <a:xfrm>
              <a:off x="1371600" y="2783814"/>
              <a:ext cx="523367" cy="45719"/>
              <a:chOff x="1371600" y="2387600"/>
              <a:chExt cx="881386" cy="76994"/>
            </a:xfrm>
            <a:grpFill/>
          </p:grpSpPr>
          <p:sp>
            <p:nvSpPr>
              <p:cNvPr id="98" name="椭圆 97"/>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0" name="椭圆 99"/>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1" name="椭圆 100"/>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2" name="椭圆 101"/>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3" name="椭圆 102"/>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4" name="组合 83"/>
            <p:cNvGrpSpPr/>
            <p:nvPr/>
          </p:nvGrpSpPr>
          <p:grpSpPr>
            <a:xfrm>
              <a:off x="1371600" y="2875047"/>
              <a:ext cx="523367" cy="45719"/>
              <a:chOff x="1371600" y="2387600"/>
              <a:chExt cx="881386" cy="76994"/>
            </a:xfrm>
            <a:grpFill/>
          </p:grpSpPr>
          <p:sp>
            <p:nvSpPr>
              <p:cNvPr id="92" name="椭圆 91"/>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4" name="椭圆 93"/>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5" name="椭圆 94"/>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6" name="椭圆 95"/>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7" name="椭圆 96"/>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5" name="组合 84"/>
            <p:cNvGrpSpPr/>
            <p:nvPr/>
          </p:nvGrpSpPr>
          <p:grpSpPr>
            <a:xfrm>
              <a:off x="1371600" y="2692579"/>
              <a:ext cx="523367" cy="45719"/>
              <a:chOff x="1371600" y="2387600"/>
              <a:chExt cx="881386" cy="76994"/>
            </a:xfrm>
            <a:grpFill/>
          </p:grpSpPr>
          <p:sp>
            <p:nvSpPr>
              <p:cNvPr id="86" name="椭圆 85"/>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8" name="椭圆 87"/>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9" name="椭圆 88"/>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0" name="椭圆 89"/>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1" name="椭圆 90"/>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传统三维重建</a:t>
            </a:r>
            <a:endParaRPr lang="zh-CN" altLang="en-US" sz="2600" dirty="0">
              <a:solidFill>
                <a:schemeClr val="tx1">
                  <a:lumMod val="95000"/>
                  <a:lumOff val="5000"/>
                </a:schemeClr>
              </a:solidFill>
              <a:cs typeface="+mn-ea"/>
              <a:sym typeface="+mn-lt"/>
            </a:endParaRPr>
          </a:p>
        </p:txBody>
      </p:sp>
      <p:sp>
        <p:nvSpPr>
          <p:cNvPr id="9" name="文本框 8"/>
          <p:cNvSpPr txBox="1"/>
          <p:nvPr>
            <p:custDataLst>
              <p:tags r:id="rId1"/>
            </p:custDataLst>
          </p:nvPr>
        </p:nvSpPr>
        <p:spPr>
          <a:xfrm>
            <a:off x="918210" y="1444625"/>
            <a:ext cx="10529570" cy="3968750"/>
          </a:xfrm>
          <a:prstGeom prst="rect">
            <a:avLst/>
          </a:prstGeom>
          <a:noFill/>
          <a:ln w="9525">
            <a:noFill/>
          </a:ln>
        </p:spPr>
        <p:txBody>
          <a:bodyPr wrap="square">
            <a:noAutofit/>
          </a:bodyPr>
          <a:p>
            <a:pPr indent="0" fontAlgn="auto">
              <a:lnSpc>
                <a:spcPct val="150000"/>
              </a:lnSpc>
              <a:buClrTx/>
              <a:buSzTx/>
              <a:buFont typeface="+mj-ea"/>
              <a:buNone/>
            </a:pP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优势：原理相对简单，易于理解；</a:t>
            </a:r>
            <a:endPar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对于状态下采集到的数据中单个物体，绘制场景自然；</a:t>
            </a:r>
            <a:endPar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算法稳定性高，易于工程实现。</a:t>
            </a:r>
            <a:endPar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劣势：对于存在遮挡、光照不均的物体，无法处理出精细的三维模型；</a:t>
            </a:r>
            <a:endPar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对于复杂形状的物体和大规模场景，需采集大量图像和计算资源。</a:t>
            </a:r>
            <a:endPar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150" y="296545"/>
            <a:ext cx="382143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基于深度学习三维重建</a:t>
            </a:r>
            <a:endParaRPr lang="zh-CN" altLang="en-US" sz="2600" dirty="0">
              <a:solidFill>
                <a:schemeClr val="tx1">
                  <a:lumMod val="95000"/>
                  <a:lumOff val="5000"/>
                </a:schemeClr>
              </a:solidFill>
              <a:cs typeface="+mn-ea"/>
              <a:sym typeface="+mn-lt"/>
            </a:endParaRPr>
          </a:p>
        </p:txBody>
      </p:sp>
      <p:sp>
        <p:nvSpPr>
          <p:cNvPr id="9" name="文本框 8"/>
          <p:cNvSpPr txBox="1"/>
          <p:nvPr>
            <p:custDataLst>
              <p:tags r:id="rId1"/>
            </p:custDataLst>
          </p:nvPr>
        </p:nvSpPr>
        <p:spPr>
          <a:xfrm>
            <a:off x="918210" y="1063625"/>
            <a:ext cx="10529570" cy="3968750"/>
          </a:xfrm>
          <a:prstGeom prst="rect">
            <a:avLst/>
          </a:prstGeom>
          <a:noFill/>
          <a:ln w="9525">
            <a:noFill/>
          </a:ln>
        </p:spPr>
        <p:txBody>
          <a:bodyPr wrap="square">
            <a:noAutofit/>
          </a:bodyPr>
          <a:p>
            <a:pPr indent="0" fontAlgn="auto">
              <a:lnSpc>
                <a:spcPct val="150000"/>
              </a:lnSpc>
              <a:buClrTx/>
              <a:buSzTx/>
              <a:buFont typeface="+mj-ea"/>
              <a:buNone/>
            </a:pP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1</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点云法</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一种通过将多个视角拍摄的图像转化成点云进行三维建模的方法，其流程通常包含了相机校准、图像配准、深度估计和点云合并等步骤。其中最关键的步骤是深度估计，可以使用传统视差算法或基于深度学习的方法来实现，主要目的是推断每个像素距离相机的距离信息。</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150" y="296545"/>
            <a:ext cx="382143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基于深度学习三维重建</a:t>
            </a:r>
            <a:endParaRPr lang="zh-CN" altLang="en-US" sz="2600" dirty="0">
              <a:solidFill>
                <a:schemeClr val="tx1">
                  <a:lumMod val="95000"/>
                  <a:lumOff val="5000"/>
                </a:schemeClr>
              </a:solidFill>
              <a:cs typeface="+mn-ea"/>
              <a:sym typeface="+mn-lt"/>
            </a:endParaRPr>
          </a:p>
        </p:txBody>
      </p:sp>
      <p:sp>
        <p:nvSpPr>
          <p:cNvPr id="9" name="文本框 8"/>
          <p:cNvSpPr txBox="1"/>
          <p:nvPr>
            <p:custDataLst>
              <p:tags r:id="rId1"/>
            </p:custDataLst>
          </p:nvPr>
        </p:nvSpPr>
        <p:spPr>
          <a:xfrm>
            <a:off x="918210" y="1063625"/>
            <a:ext cx="10529570" cy="4783455"/>
          </a:xfrm>
          <a:prstGeom prst="rect">
            <a:avLst/>
          </a:prstGeom>
          <a:noFill/>
          <a:ln w="9525">
            <a:noFill/>
          </a:ln>
        </p:spPr>
        <p:txBody>
          <a:bodyPr wrap="square">
            <a:noAutofit/>
          </a:bodyPr>
          <a:p>
            <a:pPr indent="0" fontAlgn="auto">
              <a:lnSpc>
                <a:spcPct val="150000"/>
              </a:lnSpc>
              <a:buClrTx/>
              <a:buSzTx/>
              <a:buFont typeface="+mj-ea"/>
              <a:buNone/>
            </a:pP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2</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体素法</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体素法是一种通过将空间划分为一系列小方块（体素）并将每个体素建模为一个三维矩阵的方法。体素法通常由两部分组成：密集视角多视图立体匹配和考虑深层次语义信息的后处理。</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3</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en-US" alt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神经渲染法</a:t>
            </a:r>
            <a:endPar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一种利用神经网络生成场景表面的方法。与前两种方法相比，神经渲染法可以直接输出每个像素点的颜色，并且会同时估计深度信息和法向量，避免了前两种方法中需要先进行正常推断步骤的过程。</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NeRF</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endPar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150" y="296545"/>
            <a:ext cx="382143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基于深度学习三维重建</a:t>
            </a:r>
            <a:endParaRPr lang="zh-CN" altLang="en-US" sz="2600" dirty="0">
              <a:solidFill>
                <a:schemeClr val="tx1">
                  <a:lumMod val="95000"/>
                  <a:lumOff val="5000"/>
                </a:schemeClr>
              </a:solidFill>
              <a:cs typeface="+mn-ea"/>
              <a:sym typeface="+mn-lt"/>
            </a:endParaRPr>
          </a:p>
        </p:txBody>
      </p:sp>
      <p:sp>
        <p:nvSpPr>
          <p:cNvPr id="9" name="文本框 8"/>
          <p:cNvSpPr txBox="1"/>
          <p:nvPr>
            <p:custDataLst>
              <p:tags r:id="rId1"/>
            </p:custDataLst>
          </p:nvPr>
        </p:nvSpPr>
        <p:spPr>
          <a:xfrm>
            <a:off x="918210" y="1095375"/>
            <a:ext cx="10529570" cy="4783455"/>
          </a:xfrm>
          <a:prstGeom prst="rect">
            <a:avLst/>
          </a:prstGeom>
          <a:noFill/>
          <a:ln w="9525">
            <a:noFill/>
          </a:ln>
        </p:spPr>
        <p:txBody>
          <a:bodyPr wrap="square">
            <a:noAutofit/>
          </a:bodyPr>
          <a:p>
            <a:pPr indent="0" fontAlgn="auto">
              <a:lnSpc>
                <a:spcPct val="150000"/>
              </a:lnSpc>
              <a:buClrTx/>
              <a:buSzTx/>
              <a:buFont typeface="+mj-ea"/>
              <a:buNone/>
            </a:pP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优势：能够处理更复杂的物体形状，</a:t>
            </a:r>
            <a:endPar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可以从大量的二维图像中重建出精美的三维模型；</a:t>
            </a:r>
            <a:endPar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常使用神经网络来提取视觉特征，使得三维模型的精度极高；</a:t>
            </a:r>
            <a:endPar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由于训练好的模型可重复使用，因此适用于再次修改或更新。</a:t>
            </a:r>
            <a:endPar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劣势：直观性较差，难以掌握模型的内部工作原理；</a:t>
            </a:r>
            <a:endPar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必须拥有足够多的数据才能保证模型的质量；</a:t>
            </a:r>
            <a:endPar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模型训练需要大量的计算资源和时间。</a:t>
            </a:r>
            <a:endPar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16200000" flipH="1">
            <a:off x="5003803" y="-330199"/>
            <a:ext cx="2184397" cy="12192001"/>
            <a:chOff x="7871422" y="-15671"/>
            <a:chExt cx="4329859" cy="6887166"/>
          </a:xfrm>
          <a:effectLst>
            <a:outerShdw blurRad="50800" dist="38100" algn="l" rotWithShape="0">
              <a:prstClr val="black">
                <a:alpha val="40000"/>
              </a:prstClr>
            </a:outerShdw>
          </a:effectLst>
        </p:grpSpPr>
        <p:sp>
          <p:nvSpPr>
            <p:cNvPr id="33" name="任意多边形: 形状 32"/>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4" name="任意多边形: 形状 33"/>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5" name="任意多边形: 形状 34"/>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8" name="组合 7"/>
          <p:cNvGrpSpPr/>
          <p:nvPr/>
        </p:nvGrpSpPr>
        <p:grpSpPr>
          <a:xfrm>
            <a:off x="5092853" y="1038782"/>
            <a:ext cx="2006286" cy="1107996"/>
            <a:chOff x="5072396" y="544834"/>
            <a:chExt cx="2047202" cy="1370205"/>
          </a:xfrm>
        </p:grpSpPr>
        <p:sp>
          <p:nvSpPr>
            <p:cNvPr id="4" name="矩形: 圆角 3"/>
            <p:cNvSpPr/>
            <p:nvPr/>
          </p:nvSpPr>
          <p:spPr>
            <a:xfrm>
              <a:off x="5175248" y="1337923"/>
              <a:ext cx="1841501" cy="507077"/>
            </a:xfrm>
            <a:prstGeom prst="roundRect">
              <a:avLst>
                <a:gd name="adj" fmla="val 6141"/>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7" name="图片 6"/>
            <p:cNvPicPr>
              <a:picLocks noChangeAspect="1"/>
            </p:cNvPicPr>
            <p:nvPr/>
          </p:nvPicPr>
          <p:blipFill>
            <a:blip r:embed="rId1"/>
            <a:stretch>
              <a:fillRect/>
            </a:stretch>
          </p:blipFill>
          <p:spPr>
            <a:xfrm>
              <a:off x="5376860" y="1124736"/>
              <a:ext cx="1438275" cy="466725"/>
            </a:xfrm>
            <a:prstGeom prst="rect">
              <a:avLst/>
            </a:prstGeom>
          </p:spPr>
        </p:pic>
        <p:sp>
          <p:nvSpPr>
            <p:cNvPr id="36" name="矩形 35"/>
            <p:cNvSpPr/>
            <p:nvPr/>
          </p:nvSpPr>
          <p:spPr>
            <a:xfrm>
              <a:off x="5072396" y="544834"/>
              <a:ext cx="2047202" cy="1370205"/>
            </a:xfrm>
            <a:prstGeom prst="rect">
              <a:avLst/>
            </a:prstGeom>
          </p:spPr>
          <p:txBody>
            <a:bodyPr wrap="square">
              <a:spAutoFit/>
            </a:bodyPr>
            <a:lstStyle/>
            <a:p>
              <a:pPr algn="ctr"/>
              <a:r>
                <a:rPr lang="en-US" altLang="zh-CN" sz="6600" b="1" spc="600" dirty="0">
                  <a:solidFill>
                    <a:schemeClr val="accent5">
                      <a:lumMod val="75000"/>
                    </a:schemeClr>
                  </a:solidFill>
                  <a:cs typeface="+mn-ea"/>
                  <a:sym typeface="+mn-lt"/>
                </a:rPr>
                <a:t>02</a:t>
              </a:r>
              <a:endParaRPr lang="zh-CN" altLang="en-US" sz="6600" b="1" spc="600" dirty="0">
                <a:solidFill>
                  <a:schemeClr val="accent5">
                    <a:lumMod val="75000"/>
                  </a:schemeClr>
                </a:solidFill>
                <a:cs typeface="+mn-ea"/>
                <a:sym typeface="+mn-lt"/>
              </a:endParaRPr>
            </a:p>
          </p:txBody>
        </p:sp>
      </p:grpSp>
      <p:sp>
        <p:nvSpPr>
          <p:cNvPr id="42" name="矩形 41"/>
          <p:cNvSpPr/>
          <p:nvPr/>
        </p:nvSpPr>
        <p:spPr>
          <a:xfrm>
            <a:off x="2782111" y="2319169"/>
            <a:ext cx="6627771" cy="1753235"/>
          </a:xfrm>
          <a:prstGeom prst="rect">
            <a:avLst/>
          </a:prstGeom>
        </p:spPr>
        <p:txBody>
          <a:bodyPr wrap="square">
            <a:spAutoFit/>
          </a:bodyPr>
          <a:lstStyle/>
          <a:p>
            <a:pPr algn="ctr"/>
            <a:r>
              <a:rPr lang="en-US" altLang="zh-CN" sz="5400" dirty="0">
                <a:solidFill>
                  <a:schemeClr val="tx1">
                    <a:lumMod val="95000"/>
                    <a:lumOff val="5000"/>
                  </a:schemeClr>
                </a:solidFill>
                <a:cs typeface="+mn-ea"/>
                <a:sym typeface="+mn-lt"/>
              </a:rPr>
              <a:t>NeRF</a:t>
            </a:r>
            <a:r>
              <a:rPr lang="en-US" altLang="zh-CN" sz="5400" dirty="0">
                <a:solidFill>
                  <a:schemeClr val="tx1">
                    <a:lumMod val="95000"/>
                    <a:lumOff val="5000"/>
                  </a:schemeClr>
                </a:solidFill>
                <a:cs typeface="+mn-ea"/>
                <a:sym typeface="+mn-lt"/>
              </a:rPr>
              <a:t>(神经辐射场)</a:t>
            </a:r>
            <a:endParaRPr sz="5400" spc="300" dirty="0">
              <a:solidFill>
                <a:schemeClr val="accent5">
                  <a:lumMod val="75000"/>
                </a:schemeClr>
              </a:solidFill>
              <a:cs typeface="+mn-ea"/>
              <a:sym typeface="+mn-lt"/>
            </a:endParaRPr>
          </a:p>
          <a:p>
            <a:pPr algn="ctr"/>
            <a:endParaRPr lang="en-US" altLang="zh-CN" sz="5400" dirty="0">
              <a:solidFill>
                <a:schemeClr val="tx1">
                  <a:lumMod val="95000"/>
                  <a:lumOff val="5000"/>
                </a:schemeClr>
              </a:solidFill>
              <a:cs typeface="+mn-ea"/>
              <a:sym typeface="+mn-lt"/>
            </a:endParaRPr>
          </a:p>
        </p:txBody>
      </p:sp>
      <p:sp>
        <p:nvSpPr>
          <p:cNvPr id="43" name="文本框 42"/>
          <p:cNvSpPr txBox="1"/>
          <p:nvPr/>
        </p:nvSpPr>
        <p:spPr>
          <a:xfrm>
            <a:off x="3944584" y="3233583"/>
            <a:ext cx="4302823" cy="252730"/>
          </a:xfrm>
          <a:prstGeom prst="rect">
            <a:avLst/>
          </a:prstGeom>
          <a:noFill/>
        </p:spPr>
        <p:txBody>
          <a:bodyPr wrap="square">
            <a:spAutoFit/>
          </a:bodyPr>
          <a:lstStyle/>
          <a:p>
            <a:pPr algn="ctr"/>
            <a:r>
              <a:rPr sz="1050" spc="300" dirty="0">
                <a:solidFill>
                  <a:schemeClr val="accent5">
                    <a:lumMod val="75000"/>
                  </a:schemeClr>
                </a:solidFill>
                <a:cs typeface="+mn-ea"/>
                <a:sym typeface="+mn-lt"/>
              </a:rPr>
              <a:t>Neural Radiance Fields</a:t>
            </a:r>
            <a:endParaRPr sz="1050" spc="300" dirty="0">
              <a:solidFill>
                <a:schemeClr val="accent5">
                  <a:lumMod val="75000"/>
                </a:schemeClr>
              </a:solidFill>
              <a:cs typeface="+mn-ea"/>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sp>
        <p:nvSpPr>
          <p:cNvPr id="34" name="矩形 33"/>
          <p:cNvSpPr/>
          <p:nvPr>
            <p:custDataLst>
              <p:tags r:id="rId1"/>
            </p:custDataLst>
          </p:nvPr>
        </p:nvSpPr>
        <p:spPr>
          <a:xfrm>
            <a:off x="796290" y="1157605"/>
            <a:ext cx="12895580" cy="1318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800" dirty="0">
                <a:solidFill>
                  <a:schemeClr val="tx1">
                    <a:lumMod val="85000"/>
                    <a:lumOff val="15000"/>
                  </a:schemeClr>
                </a:solidFill>
                <a:cs typeface="+mn-ea"/>
                <a:sym typeface="+mn-lt"/>
              </a:rPr>
              <a:t>NeRF: Representing Scenes as</a:t>
            </a:r>
            <a:r>
              <a:rPr lang="en-US" altLang="zh-CN" sz="2800" dirty="0">
                <a:solidFill>
                  <a:schemeClr val="tx1">
                    <a:lumMod val="85000"/>
                    <a:lumOff val="15000"/>
                  </a:schemeClr>
                </a:solidFill>
                <a:cs typeface="+mn-ea"/>
                <a:sym typeface="+mn-lt"/>
              </a:rPr>
              <a:t> </a:t>
            </a:r>
            <a:r>
              <a:rPr lang="zh-CN" altLang="en-US" sz="2800" dirty="0">
                <a:solidFill>
                  <a:schemeClr val="tx1">
                    <a:lumMod val="85000"/>
                    <a:lumOff val="15000"/>
                  </a:schemeClr>
                </a:solidFill>
                <a:cs typeface="+mn-ea"/>
                <a:sym typeface="+mn-lt"/>
              </a:rPr>
              <a:t>Neural Radiance Fields</a:t>
            </a:r>
            <a:endParaRPr lang="zh-CN" altLang="en-US" sz="2800" dirty="0">
              <a:solidFill>
                <a:schemeClr val="tx1">
                  <a:lumMod val="85000"/>
                  <a:lumOff val="15000"/>
                </a:schemeClr>
              </a:solidFill>
              <a:cs typeface="+mn-ea"/>
              <a:sym typeface="+mn-lt"/>
            </a:endParaRPr>
          </a:p>
          <a:p>
            <a:r>
              <a:rPr lang="zh-CN" altLang="en-US" sz="2800" dirty="0">
                <a:solidFill>
                  <a:schemeClr val="tx1">
                    <a:lumMod val="85000"/>
                    <a:lumOff val="15000"/>
                  </a:schemeClr>
                </a:solidFill>
                <a:cs typeface="+mn-ea"/>
                <a:sym typeface="+mn-lt"/>
              </a:rPr>
              <a:t> </a:t>
            </a:r>
            <a:r>
              <a:rPr lang="en-US" altLang="zh-CN" sz="2800" dirty="0">
                <a:solidFill>
                  <a:schemeClr val="tx1">
                    <a:lumMod val="85000"/>
                    <a:lumOff val="15000"/>
                  </a:schemeClr>
                </a:solidFill>
                <a:cs typeface="+mn-ea"/>
                <a:sym typeface="+mn-lt"/>
              </a:rPr>
              <a:t>     </a:t>
            </a:r>
            <a:r>
              <a:rPr lang="zh-CN" altLang="en-US" sz="2800" dirty="0">
                <a:solidFill>
                  <a:schemeClr val="tx1">
                    <a:lumMod val="85000"/>
                    <a:lumOff val="15000"/>
                  </a:schemeClr>
                </a:solidFill>
                <a:cs typeface="+mn-ea"/>
                <a:sym typeface="+mn-lt"/>
              </a:rPr>
              <a:t>for View Synthesis</a:t>
            </a:r>
            <a:endParaRPr lang="zh-CN" altLang="en-US" sz="2800" dirty="0">
              <a:solidFill>
                <a:schemeClr val="tx1">
                  <a:lumMod val="85000"/>
                  <a:lumOff val="15000"/>
                </a:schemeClr>
              </a:solidFill>
              <a:cs typeface="+mn-ea"/>
              <a:sym typeface="+mn-lt"/>
            </a:endParaRPr>
          </a:p>
          <a:p>
            <a:r>
              <a:rPr lang="en-US" altLang="zh-CN" sz="2800" dirty="0">
                <a:solidFill>
                  <a:schemeClr val="tx1">
                    <a:lumMod val="85000"/>
                    <a:lumOff val="15000"/>
                  </a:schemeClr>
                </a:solidFill>
                <a:cs typeface="+mn-ea"/>
                <a:sym typeface="+mn-lt"/>
              </a:rPr>
              <a:t>      </a:t>
            </a:r>
            <a:r>
              <a:rPr lang="zh-CN" altLang="en-US" sz="2800" dirty="0">
                <a:solidFill>
                  <a:schemeClr val="tx1">
                    <a:lumMod val="85000"/>
                    <a:lumOff val="15000"/>
                  </a:schemeClr>
                </a:solidFill>
                <a:cs typeface="+mn-ea"/>
                <a:sym typeface="+mn-lt"/>
              </a:rPr>
              <a:t>（</a:t>
            </a:r>
            <a:r>
              <a:rPr lang="en-US" altLang="zh-CN" sz="2800" dirty="0">
                <a:solidFill>
                  <a:schemeClr val="tx1">
                    <a:lumMod val="85000"/>
                    <a:lumOff val="15000"/>
                  </a:schemeClr>
                </a:solidFill>
                <a:cs typeface="+mn-ea"/>
                <a:sym typeface="+mn-lt"/>
              </a:rPr>
              <a:t>将场景表示为用于视图合成的神经辐射场</a:t>
            </a:r>
            <a:r>
              <a:rPr lang="zh-CN" altLang="en-US" sz="2800" dirty="0">
                <a:solidFill>
                  <a:schemeClr val="tx1">
                    <a:lumMod val="85000"/>
                    <a:lumOff val="15000"/>
                  </a:schemeClr>
                </a:solidFill>
                <a:cs typeface="+mn-ea"/>
                <a:sym typeface="+mn-lt"/>
              </a:rPr>
              <a:t>）</a:t>
            </a:r>
            <a:endParaRPr lang="zh-CN" altLang="en-US" sz="2800" dirty="0">
              <a:solidFill>
                <a:schemeClr val="tx1">
                  <a:lumMod val="85000"/>
                  <a:lumOff val="15000"/>
                </a:schemeClr>
              </a:solidFill>
              <a:cs typeface="+mn-ea"/>
              <a:sym typeface="+mn-lt"/>
            </a:endParaRPr>
          </a:p>
        </p:txBody>
      </p:sp>
      <p:sp>
        <p:nvSpPr>
          <p:cNvPr id="8" name="矩形 7"/>
          <p:cNvSpPr/>
          <p:nvPr>
            <p:custDataLst>
              <p:tags r:id="rId2"/>
            </p:custDataLst>
          </p:nvPr>
        </p:nvSpPr>
        <p:spPr>
          <a:xfrm>
            <a:off x="796290" y="2369185"/>
            <a:ext cx="10762615" cy="373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lt"/>
              </a:rPr>
              <a:t>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lt"/>
              </a:rPr>
              <a:t>提出了一种通过使用输入视图的稀疏集来优化底层连续体积场景函数，进而实现复杂场景的新视图合成的最先进的结果的方法。使用全连接（非卷积）深度网络，输入有</a:t>
            </a:r>
            <a:r>
              <a:rPr lang="zh-CN" altLang="en-US" sz="2800" dirty="0">
                <a:solidFill>
                  <a:srgbClr val="FF0000"/>
                </a:solidFill>
                <a:latin typeface="楷体" panose="02010609060101010101" charset="-122"/>
                <a:ea typeface="楷体" panose="02010609060101010101" charset="-122"/>
                <a:cs typeface="楷体" panose="02010609060101010101" charset="-122"/>
                <a:sym typeface="+mn-lt"/>
              </a:rPr>
              <a:t>五个维度</a:t>
            </a:r>
            <a:r>
              <a:rPr lang="en-US" altLang="zh-CN" sz="2800" dirty="0">
                <a:solidFill>
                  <a:srgbClr val="FF0000"/>
                </a:solidFill>
                <a:latin typeface="楷体" panose="02010609060101010101" charset="-122"/>
                <a:ea typeface="楷体" panose="02010609060101010101" charset="-122"/>
                <a:cs typeface="楷体" panose="02010609060101010101" charset="-122"/>
                <a:sym typeface="+mn-lt"/>
              </a:rPr>
              <a:t>(</a:t>
            </a:r>
            <a:r>
              <a:rPr lang="zh-CN" altLang="en-US" sz="2800" dirty="0">
                <a:solidFill>
                  <a:srgbClr val="FF0000"/>
                </a:solidFill>
                <a:latin typeface="楷体" panose="02010609060101010101" charset="-122"/>
                <a:ea typeface="楷体" panose="02010609060101010101" charset="-122"/>
                <a:cs typeface="楷体" panose="02010609060101010101" charset="-122"/>
                <a:sym typeface="+mn-lt"/>
              </a:rPr>
              <a:t>空间坐标</a:t>
            </a:r>
            <a:r>
              <a:rPr lang="en-US" altLang="zh-CN" sz="2800" dirty="0">
                <a:solidFill>
                  <a:srgbClr val="FF0000"/>
                </a:solidFill>
                <a:latin typeface="楷体" panose="02010609060101010101" charset="-122"/>
                <a:ea typeface="楷体" panose="02010609060101010101" charset="-122"/>
                <a:cs typeface="楷体" panose="02010609060101010101" charset="-122"/>
                <a:sym typeface="+mn-lt"/>
              </a:rPr>
              <a:t>(</a:t>
            </a:r>
            <a:r>
              <a:rPr lang="zh-CN" altLang="en-US" sz="2800" dirty="0">
                <a:solidFill>
                  <a:srgbClr val="FF0000"/>
                </a:solidFill>
                <a:latin typeface="楷体" panose="02010609060101010101" charset="-122"/>
                <a:ea typeface="楷体" panose="02010609060101010101" charset="-122"/>
                <a:cs typeface="楷体" panose="02010609060101010101" charset="-122"/>
                <a:sym typeface="+mn-lt"/>
              </a:rPr>
              <a:t>x,y,z</a:t>
            </a:r>
            <a:r>
              <a:rPr lang="en-US" altLang="zh-CN" sz="2800" dirty="0">
                <a:solidFill>
                  <a:srgbClr val="FF0000"/>
                </a:solidFill>
                <a:latin typeface="楷体" panose="02010609060101010101" charset="-122"/>
                <a:ea typeface="楷体" panose="02010609060101010101" charset="-122"/>
                <a:cs typeface="楷体" panose="02010609060101010101" charset="-122"/>
                <a:sym typeface="+mn-lt"/>
              </a:rPr>
              <a:t>)</a:t>
            </a:r>
            <a:r>
              <a:rPr lang="zh-CN" altLang="en-US" sz="2800" dirty="0">
                <a:solidFill>
                  <a:srgbClr val="FF0000"/>
                </a:solidFill>
                <a:latin typeface="楷体" panose="02010609060101010101" charset="-122"/>
                <a:ea typeface="楷体" panose="02010609060101010101" charset="-122"/>
                <a:cs typeface="楷体" panose="02010609060101010101" charset="-122"/>
                <a:sym typeface="+mn-lt"/>
              </a:rPr>
              <a:t>视角方向</a:t>
            </a:r>
            <a:r>
              <a:rPr lang="en-US" altLang="zh-CN" sz="2800" dirty="0">
                <a:solidFill>
                  <a:srgbClr val="FF0000"/>
                </a:solidFill>
                <a:latin typeface="楷体" panose="02010609060101010101" charset="-122"/>
                <a:ea typeface="楷体" panose="02010609060101010101" charset="-122"/>
                <a:cs typeface="楷体" panose="02010609060101010101" charset="-122"/>
                <a:sym typeface="+mn-lt"/>
              </a:rPr>
              <a:t>(</a:t>
            </a:r>
            <a:r>
              <a:rPr lang="zh-CN" altLang="en-US" sz="2800" b="1" dirty="0">
                <a:solidFill>
                  <a:srgbClr val="FF0000"/>
                </a:solidFill>
                <a:latin typeface="楷体" panose="02010609060101010101" charset="-122"/>
                <a:ea typeface="楷体" panose="02010609060101010101" charset="-122"/>
                <a:cs typeface="楷体" panose="02010609060101010101" charset="-122"/>
                <a:sym typeface="+mn-lt"/>
              </a:rPr>
              <a:t>θ</a:t>
            </a:r>
            <a:r>
              <a:rPr lang="en-US" altLang="zh-CN" sz="2800" b="1" dirty="0">
                <a:solidFill>
                  <a:srgbClr val="FF0000"/>
                </a:solidFill>
                <a:latin typeface="楷体" panose="02010609060101010101" charset="-122"/>
                <a:ea typeface="楷体" panose="02010609060101010101" charset="-122"/>
                <a:cs typeface="楷体" panose="02010609060101010101" charset="-122"/>
                <a:sym typeface="+mn-lt"/>
              </a:rPr>
              <a:t>,</a:t>
            </a:r>
            <a:r>
              <a:rPr lang="zh-CN" altLang="en-US" sz="2800" b="1" dirty="0">
                <a:solidFill>
                  <a:srgbClr val="FF0000"/>
                </a:solidFill>
                <a:latin typeface="楷体" panose="02010609060101010101" charset="-122"/>
                <a:ea typeface="楷体" panose="02010609060101010101" charset="-122"/>
                <a:cs typeface="楷体" panose="02010609060101010101" charset="-122"/>
                <a:sym typeface="+mn-lt"/>
              </a:rPr>
              <a:t>φ</a:t>
            </a:r>
            <a:r>
              <a:rPr lang="en-US" altLang="zh-CN" sz="2800" b="1" dirty="0">
                <a:solidFill>
                  <a:srgbClr val="FF0000"/>
                </a:solidFill>
                <a:latin typeface="楷体" panose="02010609060101010101" charset="-122"/>
                <a:ea typeface="楷体" panose="02010609060101010101" charset="-122"/>
                <a:cs typeface="楷体" panose="02010609060101010101" charset="-122"/>
                <a:sym typeface="+mn-lt"/>
              </a:rPr>
              <a:t>))</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lt"/>
              </a:rPr>
              <a:t>，输出是该空间位置的体积密度和视角相关的发射辐射。从相机光线查询5D坐标来合成视图，使用经典</a:t>
            </a:r>
            <a:r>
              <a:rPr lang="zh-CN" altLang="en-US" sz="2800" dirty="0">
                <a:solidFill>
                  <a:srgbClr val="FF0000"/>
                </a:solidFill>
                <a:latin typeface="楷体" panose="02010609060101010101" charset="-122"/>
                <a:ea typeface="楷体" panose="02010609060101010101" charset="-122"/>
                <a:cs typeface="楷体" panose="02010609060101010101" charset="-122"/>
                <a:sym typeface="+mn-lt"/>
              </a:rPr>
              <a:t>体积渲染</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lt"/>
              </a:rPr>
              <a:t>技术将输出的颜色和体积密度投射到图像中。</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pic>
        <p:nvPicPr>
          <p:cNvPr id="100" name="图片 99"/>
          <p:cNvPicPr/>
          <p:nvPr/>
        </p:nvPicPr>
        <p:blipFill>
          <a:blip r:embed="rId1"/>
          <a:stretch>
            <a:fillRect/>
          </a:stretch>
        </p:blipFill>
        <p:spPr>
          <a:xfrm>
            <a:off x="655320" y="1021080"/>
            <a:ext cx="11130915" cy="2784475"/>
          </a:xfrm>
          <a:prstGeom prst="rect">
            <a:avLst/>
          </a:prstGeom>
          <a:noFill/>
          <a:ln w="9525">
            <a:noFill/>
          </a:ln>
        </p:spPr>
      </p:pic>
      <p:sp>
        <p:nvSpPr>
          <p:cNvPr id="101" name="文本框 100"/>
          <p:cNvSpPr txBox="1"/>
          <p:nvPr/>
        </p:nvSpPr>
        <p:spPr>
          <a:xfrm>
            <a:off x="655320" y="4420870"/>
            <a:ext cx="10050780" cy="1814830"/>
          </a:xfrm>
          <a:prstGeom prst="rect">
            <a:avLst/>
          </a:prstGeom>
          <a:noFill/>
          <a:ln w="9525">
            <a:noFill/>
          </a:ln>
        </p:spPr>
        <p:txBody>
          <a:bodyPr wrap="square">
            <a:spAutoFit/>
          </a:bodyPr>
          <a:p>
            <a:pPr marL="514350" indent="-514350" algn="l">
              <a:buClrTx/>
              <a:buSzTx/>
              <a:buFont typeface="+mj-ea"/>
              <a:buAutoNum type="circleNumDbPlain"/>
            </a:pPr>
            <a:r>
              <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移动相机光线通过场景生成一个3D采样点集。</a:t>
            </a:r>
            <a:endPar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marL="514350" indent="-514350" algn="l">
              <a:buClrTx/>
              <a:buSzTx/>
              <a:buFont typeface="+mj-ea"/>
              <a:buAutoNum type="circleNumDbPlain"/>
            </a:pPr>
            <a:r>
              <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使用这些点和它们对应的2D观看方向作为神经网络的输入，产生一组颜色和体积密度的输出。</a:t>
            </a:r>
            <a:endPar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marL="514350" indent="-514350" algn="l">
              <a:buClrTx/>
              <a:buSzTx/>
              <a:buFont typeface="+mj-ea"/>
              <a:buAutoNum type="circleNumDbPlain"/>
            </a:pPr>
            <a:r>
              <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使用经典的体渲染技术将这些颜色和密度累积到2D图像中。</a:t>
            </a:r>
            <a:endPar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
        <p:nvSpPr>
          <p:cNvPr id="5" name="文本框 4"/>
          <p:cNvSpPr txBox="1"/>
          <p:nvPr/>
        </p:nvSpPr>
        <p:spPr>
          <a:xfrm>
            <a:off x="1082040" y="3848100"/>
            <a:ext cx="9801225" cy="521970"/>
          </a:xfrm>
          <a:prstGeom prst="rect">
            <a:avLst/>
          </a:prstGeom>
          <a:noFill/>
        </p:spPr>
        <p:txBody>
          <a:bodyPr wrap="square" rtlCol="0" anchor="t">
            <a:spAutoFit/>
          </a:bodyPr>
          <a:p>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为了从一个特定的角度渲染这个神经辐射场(NeRF)</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sp>
        <p:nvSpPr>
          <p:cNvPr id="101" name="文本框 100"/>
          <p:cNvSpPr txBox="1"/>
          <p:nvPr/>
        </p:nvSpPr>
        <p:spPr>
          <a:xfrm>
            <a:off x="872490" y="4209415"/>
            <a:ext cx="10050780" cy="2245360"/>
          </a:xfrm>
          <a:prstGeom prst="rect">
            <a:avLst/>
          </a:prstGeom>
          <a:noFill/>
          <a:ln w="9525">
            <a:noFill/>
          </a:ln>
        </p:spPr>
        <p:txBody>
          <a:bodyPr wrap="square">
            <a:spAutoFit/>
          </a:bodyPr>
          <a:p>
            <a:pPr marL="514350" indent="-514350" algn="l">
              <a:buClrTx/>
              <a:buSzTx/>
              <a:buFont typeface="+mj-ea"/>
              <a:buAutoNum type="circleNumDbPlain"/>
            </a:pPr>
            <a:r>
              <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沿着相机光线，采样5D坐标 (位置和观看方向)</a:t>
            </a:r>
            <a:endPar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marL="514350" indent="-514350" algn="l">
              <a:buClrTx/>
              <a:buSzTx/>
              <a:buFont typeface="+mj-ea"/>
              <a:buAutoNum type="circleNumDbPlain"/>
            </a:pPr>
            <a:r>
              <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将这些输入MLP以</a:t>
            </a:r>
            <a:r>
              <a:rPr lang="zh-CN"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计算局部</a:t>
            </a:r>
            <a:r>
              <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颜色和体积密度</a:t>
            </a:r>
            <a:endPar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marL="514350" indent="-514350" algn="l">
              <a:buClrTx/>
              <a:buSzTx/>
              <a:buFont typeface="+mj-ea"/>
              <a:buAutoNum type="circleNumDbPlain"/>
            </a:pPr>
            <a:r>
              <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使用体</a:t>
            </a:r>
            <a:r>
              <a:rPr lang="zh-CN"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渲染</a:t>
            </a:r>
            <a:r>
              <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技术将这些值合成为图像</a:t>
            </a:r>
            <a:endPar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marL="514350" indent="-514350" algn="l">
              <a:buClrTx/>
              <a:buSzTx/>
              <a:buFont typeface="+mj-ea"/>
              <a:buAutoNum type="circleNumDbPlain"/>
            </a:pPr>
            <a:r>
              <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我们可以通过最小化合成图像和地面真实观测图像之间的残差来优化我们的场景表示</a:t>
            </a:r>
            <a:endParaRPr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518160" y="895350"/>
            <a:ext cx="10413365" cy="32943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pic>
        <p:nvPicPr>
          <p:cNvPr id="4" name="图片 3"/>
          <p:cNvPicPr>
            <a:picLocks noChangeAspect="1"/>
          </p:cNvPicPr>
          <p:nvPr>
            <p:custDataLst>
              <p:tags r:id="rId1"/>
            </p:custDataLst>
          </p:nvPr>
        </p:nvPicPr>
        <p:blipFill>
          <a:blip r:embed="rId2"/>
          <a:stretch>
            <a:fillRect/>
          </a:stretch>
        </p:blipFill>
        <p:spPr>
          <a:xfrm>
            <a:off x="918210" y="725805"/>
            <a:ext cx="10226675" cy="2427605"/>
          </a:xfrm>
          <a:prstGeom prst="rect">
            <a:avLst/>
          </a:prstGeom>
        </p:spPr>
      </p:pic>
      <p:sp>
        <p:nvSpPr>
          <p:cNvPr id="5" name="文本框 4"/>
          <p:cNvSpPr txBox="1"/>
          <p:nvPr/>
        </p:nvSpPr>
        <p:spPr>
          <a:xfrm>
            <a:off x="718185" y="3010535"/>
            <a:ext cx="10529570" cy="3415665"/>
          </a:xfrm>
          <a:prstGeom prst="rect">
            <a:avLst/>
          </a:prstGeom>
          <a:noFill/>
          <a:ln w="9525">
            <a:noFill/>
          </a:ln>
        </p:spPr>
        <p:txBody>
          <a:bodyPr wrap="square">
            <a:noAutofit/>
          </a:bodyPr>
          <a:p>
            <a:pPr indent="0" algn="l"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神经辐射场场景表示</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连续场景</a:t>
            </a:r>
            <a:r>
              <a:rPr 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5D的向量函数</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输入</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点坐标</a:t>
            </a:r>
            <a:r>
              <a:rPr sz="2400" b="1" dirty="0">
                <a:solidFill>
                  <a:schemeClr val="tx1">
                    <a:lumMod val="85000"/>
                    <a:lumOff val="15000"/>
                  </a:schemeClr>
                </a:solidFill>
                <a:latin typeface="楷体" panose="02010609060101010101" charset="-122"/>
                <a:ea typeface="楷体" panose="02010609060101010101" charset="-122"/>
                <a:cs typeface="楷体" panose="02010609060101010101" charset="-122"/>
              </a:rPr>
              <a:t>x</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=(x,y,z)</a:t>
            </a: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射线上每个点在场景中的坐标</a:t>
            </a:r>
            <a:endPar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fontAlgn="auto">
              <a:lnSpc>
                <a:spcPct val="150000"/>
              </a:lnSpc>
              <a:buClrTx/>
              <a:buSzTx/>
              <a:buFont typeface="+mj-ea"/>
              <a:buNone/>
            </a:pP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射线角度</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sz="2400" b="1" dirty="0">
                <a:solidFill>
                  <a:schemeClr val="tx1">
                    <a:lumMod val="85000"/>
                    <a:lumOff val="15000"/>
                  </a:schemeClr>
                </a:solidFill>
                <a:latin typeface="楷体" panose="02010609060101010101" charset="-122"/>
                <a:ea typeface="楷体" panose="02010609060101010101" charset="-122"/>
                <a:cs typeface="楷体" panose="02010609060101010101" charset="-122"/>
              </a:rPr>
              <a:t>φ,θ</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方位角和极坐标视角，用</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单位矢量</a:t>
            </a:r>
            <a:r>
              <a:rPr lang="en-US" altLang="zh-CN" sz="2400" b="1" dirty="0">
                <a:solidFill>
                  <a:schemeClr val="tx1">
                    <a:lumMod val="85000"/>
                    <a:lumOff val="15000"/>
                  </a:schemeClr>
                </a:solidFill>
                <a:latin typeface="楷体" panose="02010609060101010101" charset="-122"/>
                <a:ea typeface="楷体" panose="02010609060101010101" charset="-122"/>
                <a:cs typeface="楷体" panose="02010609060101010101" charset="-122"/>
              </a:rPr>
              <a:t>d</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表示</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输出</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发光颜色</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c</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=(r,g,b)和体积密度</a:t>
            </a:r>
            <a:r>
              <a:rPr sz="2400" b="1" dirty="0">
                <a:solidFill>
                  <a:schemeClr val="tx1">
                    <a:lumMod val="85000"/>
                    <a:lumOff val="15000"/>
                  </a:schemeClr>
                </a:solidFill>
                <a:latin typeface="楷体" panose="02010609060101010101" charset="-122"/>
                <a:ea typeface="楷体" panose="02010609060101010101" charset="-122"/>
                <a:cs typeface="楷体" panose="02010609060101010101" charset="-122"/>
              </a:rPr>
              <a:t>σ</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我们用一个MLP网络近似这种连续的5D场景表示FΘ : (</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x</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d</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 (</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c</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σ)优化其权重Θ，将每个输入5D坐标映射到其相应的体积密度和方向发射颜色。</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pic>
        <p:nvPicPr>
          <p:cNvPr id="4" name="图片 3"/>
          <p:cNvPicPr>
            <a:picLocks noChangeAspect="1"/>
          </p:cNvPicPr>
          <p:nvPr>
            <p:custDataLst>
              <p:tags r:id="rId1"/>
            </p:custDataLst>
          </p:nvPr>
        </p:nvPicPr>
        <p:blipFill>
          <a:blip r:embed="rId2"/>
          <a:stretch>
            <a:fillRect/>
          </a:stretch>
        </p:blipFill>
        <p:spPr>
          <a:xfrm>
            <a:off x="1199515" y="792480"/>
            <a:ext cx="9945370" cy="2360930"/>
          </a:xfrm>
          <a:prstGeom prst="rect">
            <a:avLst/>
          </a:prstGeom>
        </p:spPr>
      </p:pic>
      <p:sp>
        <p:nvSpPr>
          <p:cNvPr id="5" name="文本框 4"/>
          <p:cNvSpPr txBox="1"/>
          <p:nvPr/>
        </p:nvSpPr>
        <p:spPr>
          <a:xfrm>
            <a:off x="718185" y="3010535"/>
            <a:ext cx="10529570" cy="3415665"/>
          </a:xfrm>
          <a:prstGeom prst="rect">
            <a:avLst/>
          </a:prstGeom>
          <a:noFill/>
          <a:ln w="9525">
            <a:noFill/>
          </a:ln>
        </p:spPr>
        <p:txBody>
          <a:bodyPr wrap="square">
            <a:noAutofit/>
          </a:bodyPr>
          <a:p>
            <a:pPr indent="0" algn="l"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神经辐射场场景表示</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连续场景</a:t>
            </a:r>
            <a:r>
              <a:rPr 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5D的向量函数</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fontAlgn="auto">
              <a:lnSpc>
                <a:spcPct val="150000"/>
              </a:lnSpc>
              <a:buClrTx/>
              <a:buSzTx/>
              <a:buFont typeface="+mj-ea"/>
              <a:buNone/>
            </a:pP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将预测体积密度σ作为仅仅与位置x相关的函数，而预测的颜色c既与位置相关也与观察方向相关。我们通过这样的限制来鼓励具有多视图一致性表示</a:t>
            </a: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endPar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flipH="1">
            <a:off x="0" y="-15671"/>
            <a:ext cx="4644781" cy="6887166"/>
            <a:chOff x="7871422" y="-15671"/>
            <a:chExt cx="4329859" cy="6887166"/>
          </a:xfrm>
          <a:effectLst>
            <a:outerShdw blurRad="50800" dist="38100" algn="l" rotWithShape="0">
              <a:prstClr val="black">
                <a:alpha val="40000"/>
              </a:prstClr>
            </a:outerShdw>
          </a:effectLst>
        </p:grpSpPr>
        <p:sp>
          <p:nvSpPr>
            <p:cNvPr id="68" name="任意多边形: 形状 67"/>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9" name="任意多边形: 形状 68"/>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0" name="任意多边形: 形状 69"/>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2" name="组合 1"/>
          <p:cNvGrpSpPr/>
          <p:nvPr/>
        </p:nvGrpSpPr>
        <p:grpSpPr>
          <a:xfrm>
            <a:off x="6429375" y="1964055"/>
            <a:ext cx="4124960" cy="3614058"/>
            <a:chOff x="6108684" y="1692862"/>
            <a:chExt cx="3531100" cy="3047363"/>
          </a:xfrm>
        </p:grpSpPr>
        <p:sp>
          <p:nvSpPr>
            <p:cNvPr id="122" name="矩形 121"/>
            <p:cNvSpPr/>
            <p:nvPr/>
          </p:nvSpPr>
          <p:spPr>
            <a:xfrm>
              <a:off x="6108684" y="1692862"/>
              <a:ext cx="3531100" cy="440124"/>
            </a:xfrm>
            <a:prstGeom prst="rect">
              <a:avLst/>
            </a:prstGeom>
          </p:spPr>
          <p:txBody>
            <a:bodyPr wrap="square">
              <a:spAutoFit/>
            </a:bodyPr>
            <a:lstStyle/>
            <a:p>
              <a:r>
                <a:rPr lang="en-US" altLang="zh-CN" sz="2800" dirty="0">
                  <a:solidFill>
                    <a:schemeClr val="accent5">
                      <a:lumMod val="75000"/>
                    </a:schemeClr>
                  </a:solidFill>
                  <a:cs typeface="+mn-ea"/>
                  <a:sym typeface="+mn-lt"/>
                </a:rPr>
                <a:t>01 </a:t>
              </a:r>
              <a:r>
                <a:rPr lang="zh-CN" altLang="en-US" sz="2800" dirty="0">
                  <a:solidFill>
                    <a:schemeClr val="accent5">
                      <a:lumMod val="75000"/>
                    </a:schemeClr>
                  </a:solidFill>
                  <a:cs typeface="+mn-ea"/>
                  <a:sym typeface="+mn-lt"/>
                </a:rPr>
                <a:t>三维重建</a:t>
              </a:r>
              <a:endParaRPr lang="zh-CN" altLang="en-US" sz="2800" dirty="0">
                <a:solidFill>
                  <a:schemeClr val="accent5">
                    <a:lumMod val="75000"/>
                  </a:schemeClr>
                </a:solidFill>
                <a:cs typeface="+mn-ea"/>
                <a:sym typeface="+mn-lt"/>
              </a:endParaRPr>
            </a:p>
          </p:txBody>
        </p:sp>
        <p:sp>
          <p:nvSpPr>
            <p:cNvPr id="141" name="矩形 140"/>
            <p:cNvSpPr/>
            <p:nvPr/>
          </p:nvSpPr>
          <p:spPr>
            <a:xfrm>
              <a:off x="6108684" y="2561942"/>
              <a:ext cx="3531100" cy="440124"/>
            </a:xfrm>
            <a:prstGeom prst="rect">
              <a:avLst/>
            </a:prstGeom>
          </p:spPr>
          <p:txBody>
            <a:bodyPr wrap="square">
              <a:spAutoFit/>
            </a:bodyPr>
            <a:lstStyle/>
            <a:p>
              <a:r>
                <a:rPr lang="en-US" altLang="zh-CN" sz="2800" dirty="0">
                  <a:solidFill>
                    <a:schemeClr val="accent5">
                      <a:lumMod val="75000"/>
                    </a:schemeClr>
                  </a:solidFill>
                  <a:cs typeface="+mn-ea"/>
                  <a:sym typeface="+mn-lt"/>
                </a:rPr>
                <a:t>02 N</a:t>
              </a:r>
              <a:r>
                <a:rPr lang="en-US" altLang="zh-CN" sz="2800" dirty="0">
                  <a:solidFill>
                    <a:schemeClr val="accent5">
                      <a:lumMod val="75000"/>
                    </a:schemeClr>
                  </a:solidFill>
                  <a:cs typeface="+mn-ea"/>
                  <a:sym typeface="+mn-lt"/>
                </a:rPr>
                <a:t>eRF</a:t>
              </a:r>
              <a:endParaRPr lang="en-US" altLang="zh-CN" sz="2800" dirty="0">
                <a:solidFill>
                  <a:schemeClr val="accent5">
                    <a:lumMod val="75000"/>
                  </a:schemeClr>
                </a:solidFill>
                <a:cs typeface="+mn-ea"/>
                <a:sym typeface="+mn-lt"/>
              </a:endParaRPr>
            </a:p>
          </p:txBody>
        </p:sp>
        <p:sp>
          <p:nvSpPr>
            <p:cNvPr id="145" name="矩形 144"/>
            <p:cNvSpPr/>
            <p:nvPr/>
          </p:nvSpPr>
          <p:spPr>
            <a:xfrm>
              <a:off x="6108684" y="4300101"/>
              <a:ext cx="3531100" cy="440124"/>
            </a:xfrm>
            <a:prstGeom prst="rect">
              <a:avLst/>
            </a:prstGeom>
          </p:spPr>
          <p:txBody>
            <a:bodyPr wrap="square">
              <a:spAutoFit/>
            </a:bodyPr>
            <a:lstStyle/>
            <a:p>
              <a:r>
                <a:rPr lang="en-US" altLang="zh-CN" sz="2800" dirty="0">
                  <a:solidFill>
                    <a:schemeClr val="accent5">
                      <a:lumMod val="75000"/>
                    </a:schemeClr>
                  </a:solidFill>
                  <a:cs typeface="+mn-ea"/>
                  <a:sym typeface="+mn-lt"/>
                </a:rPr>
                <a:t>04 </a:t>
              </a:r>
              <a:r>
                <a:rPr lang="zh-CN" altLang="en-US" sz="2800" dirty="0">
                  <a:solidFill>
                    <a:schemeClr val="accent5">
                      <a:lumMod val="75000"/>
                    </a:schemeClr>
                  </a:solidFill>
                  <a:cs typeface="+mn-ea"/>
                  <a:sym typeface="+mn-lt"/>
                </a:rPr>
                <a:t>数学推导</a:t>
              </a:r>
              <a:endParaRPr lang="zh-CN" altLang="en-US" sz="2800" dirty="0">
                <a:solidFill>
                  <a:schemeClr val="accent5">
                    <a:lumMod val="75000"/>
                  </a:schemeClr>
                </a:solidFill>
                <a:cs typeface="+mn-ea"/>
                <a:sym typeface="+mn-lt"/>
              </a:endParaRPr>
            </a:p>
          </p:txBody>
        </p:sp>
        <p:sp>
          <p:nvSpPr>
            <p:cNvPr id="149" name="矩形 148"/>
            <p:cNvSpPr/>
            <p:nvPr/>
          </p:nvSpPr>
          <p:spPr>
            <a:xfrm>
              <a:off x="6108684" y="3431022"/>
              <a:ext cx="3531100" cy="440124"/>
            </a:xfrm>
            <a:prstGeom prst="rect">
              <a:avLst/>
            </a:prstGeom>
          </p:spPr>
          <p:txBody>
            <a:bodyPr wrap="square">
              <a:spAutoFit/>
            </a:bodyPr>
            <a:lstStyle/>
            <a:p>
              <a:r>
                <a:rPr lang="en-US" altLang="zh-CN" sz="2800" dirty="0">
                  <a:solidFill>
                    <a:schemeClr val="accent5">
                      <a:lumMod val="75000"/>
                    </a:schemeClr>
                  </a:solidFill>
                  <a:cs typeface="+mn-ea"/>
                  <a:sym typeface="+mn-lt"/>
                </a:rPr>
                <a:t>03 </a:t>
              </a:r>
              <a:r>
                <a:rPr lang="zh-CN" altLang="en-US" sz="2800" dirty="0">
                  <a:solidFill>
                    <a:schemeClr val="accent5">
                      <a:lumMod val="75000"/>
                    </a:schemeClr>
                  </a:solidFill>
                  <a:cs typeface="+mn-ea"/>
                  <a:sym typeface="+mn-lt"/>
                </a:rPr>
                <a:t>体渲染</a:t>
              </a:r>
              <a:endParaRPr lang="zh-CN" altLang="en-US" sz="2800" dirty="0">
                <a:solidFill>
                  <a:schemeClr val="accent5">
                    <a:lumMod val="75000"/>
                  </a:schemeClr>
                </a:solidFill>
                <a:cs typeface="+mn-ea"/>
                <a:sym typeface="+mn-lt"/>
              </a:endParaRPr>
            </a:p>
          </p:txBody>
        </p:sp>
      </p:grpSp>
      <p:sp>
        <p:nvSpPr>
          <p:cNvPr id="158" name="矩形 157"/>
          <p:cNvSpPr/>
          <p:nvPr/>
        </p:nvSpPr>
        <p:spPr>
          <a:xfrm>
            <a:off x="6575763" y="483134"/>
            <a:ext cx="2656131" cy="1107996"/>
          </a:xfrm>
          <a:prstGeom prst="rect">
            <a:avLst/>
          </a:prstGeom>
        </p:spPr>
        <p:txBody>
          <a:bodyPr wrap="square">
            <a:spAutoFit/>
          </a:bodyPr>
          <a:lstStyle/>
          <a:p>
            <a:r>
              <a:rPr lang="zh-CN" altLang="en-US" sz="6600" spc="300" dirty="0">
                <a:solidFill>
                  <a:schemeClr val="tx1">
                    <a:lumMod val="95000"/>
                    <a:lumOff val="5000"/>
                  </a:schemeClr>
                </a:solidFill>
                <a:cs typeface="+mn-ea"/>
                <a:sym typeface="+mn-lt"/>
              </a:rPr>
              <a:t>目录</a:t>
            </a:r>
            <a:endParaRPr lang="zh-CN" altLang="en-US" sz="6600" spc="300" dirty="0">
              <a:solidFill>
                <a:schemeClr val="tx1">
                  <a:lumMod val="95000"/>
                  <a:lumOff val="5000"/>
                </a:schemeClr>
              </a:solidFill>
              <a:cs typeface="+mn-ea"/>
              <a:sym typeface="+mn-lt"/>
            </a:endParaRPr>
          </a:p>
        </p:txBody>
      </p:sp>
      <p:sp>
        <p:nvSpPr>
          <p:cNvPr id="3" name="矩形 2"/>
          <p:cNvSpPr/>
          <p:nvPr>
            <p:custDataLst>
              <p:tags r:id="rId1"/>
            </p:custDataLst>
          </p:nvPr>
        </p:nvSpPr>
        <p:spPr>
          <a:xfrm>
            <a:off x="6429375" y="5990863"/>
            <a:ext cx="4124960" cy="521970"/>
          </a:xfrm>
          <a:prstGeom prst="rect">
            <a:avLst/>
          </a:prstGeom>
        </p:spPr>
        <p:txBody>
          <a:bodyPr wrap="square">
            <a:spAutoFit/>
          </a:bodyPr>
          <a:p>
            <a:r>
              <a:rPr lang="en-US" altLang="zh-CN" sz="2800" dirty="0">
                <a:solidFill>
                  <a:schemeClr val="accent5">
                    <a:lumMod val="75000"/>
                  </a:schemeClr>
                </a:solidFill>
                <a:cs typeface="+mn-ea"/>
                <a:sym typeface="+mn-lt"/>
              </a:rPr>
              <a:t>05 </a:t>
            </a:r>
            <a:r>
              <a:rPr lang="zh-CN" altLang="en-US" sz="2800" dirty="0">
                <a:solidFill>
                  <a:schemeClr val="accent5">
                    <a:lumMod val="75000"/>
                  </a:schemeClr>
                </a:solidFill>
                <a:cs typeface="+mn-ea"/>
                <a:sym typeface="+mn-lt"/>
              </a:rPr>
              <a:t>优化</a:t>
            </a:r>
            <a:endParaRPr lang="zh-CN" altLang="en-US" sz="2800" dirty="0">
              <a:solidFill>
                <a:schemeClr val="accent5">
                  <a:lumMod val="75000"/>
                </a:schemeClr>
              </a:solidFill>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pic>
        <p:nvPicPr>
          <p:cNvPr id="4" name="图片 3"/>
          <p:cNvPicPr>
            <a:picLocks noChangeAspect="1"/>
          </p:cNvPicPr>
          <p:nvPr>
            <p:custDataLst>
              <p:tags r:id="rId1"/>
            </p:custDataLst>
          </p:nvPr>
        </p:nvPicPr>
        <p:blipFill>
          <a:blip r:embed="rId2"/>
          <a:stretch>
            <a:fillRect/>
          </a:stretch>
        </p:blipFill>
        <p:spPr>
          <a:xfrm>
            <a:off x="963295" y="735965"/>
            <a:ext cx="10181590" cy="2417445"/>
          </a:xfrm>
          <a:prstGeom prst="rect">
            <a:avLst/>
          </a:prstGeom>
        </p:spPr>
      </p:pic>
      <p:sp>
        <p:nvSpPr>
          <p:cNvPr id="5" name="文本框 4"/>
          <p:cNvSpPr txBox="1"/>
          <p:nvPr/>
        </p:nvSpPr>
        <p:spPr>
          <a:xfrm>
            <a:off x="718185" y="3010535"/>
            <a:ext cx="10529570" cy="3415665"/>
          </a:xfrm>
          <a:prstGeom prst="rect">
            <a:avLst/>
          </a:prstGeom>
          <a:noFill/>
          <a:ln w="9525">
            <a:noFill/>
          </a:ln>
        </p:spPr>
        <p:txBody>
          <a:bodyPr wrap="square">
            <a:noAutofit/>
          </a:bodyPr>
          <a:p>
            <a:pPr indent="0"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神经辐射场场景表示</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连续场景</a:t>
            </a:r>
            <a:r>
              <a:rPr 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5D的向量函数</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否则：只有</a:t>
            </a: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观看方向作为</a:t>
            </a: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输入</a:t>
            </a:r>
            <a:r>
              <a:rPr lang="en-US" alt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非朗伯效应</a:t>
            </a:r>
            <a:endPar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endParaRPr lang="en-US" alt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pic>
        <p:nvPicPr>
          <p:cNvPr id="7" name="图片 6"/>
          <p:cNvPicPr>
            <a:picLocks noChangeAspect="1"/>
          </p:cNvPicPr>
          <p:nvPr>
            <p:custDataLst>
              <p:tags r:id="rId3"/>
            </p:custDataLst>
          </p:nvPr>
        </p:nvPicPr>
        <p:blipFill>
          <a:blip r:embed="rId4"/>
          <a:stretch>
            <a:fillRect/>
          </a:stretch>
        </p:blipFill>
        <p:spPr>
          <a:xfrm>
            <a:off x="661670" y="4247515"/>
            <a:ext cx="7011670" cy="2011045"/>
          </a:xfrm>
          <a:prstGeom prst="rect">
            <a:avLst/>
          </a:prstGeom>
        </p:spPr>
      </p:pic>
      <p:sp>
        <p:nvSpPr>
          <p:cNvPr id="8" name="文本框 7"/>
          <p:cNvSpPr txBox="1"/>
          <p:nvPr/>
        </p:nvSpPr>
        <p:spPr>
          <a:xfrm>
            <a:off x="8533130" y="3366770"/>
            <a:ext cx="3169285" cy="2289810"/>
          </a:xfrm>
          <a:prstGeom prst="rect">
            <a:avLst/>
          </a:prstGeom>
          <a:noFill/>
        </p:spPr>
        <p:txBody>
          <a:bodyPr wrap="square" rtlCol="0">
            <a:noAutofit/>
          </a:bodyPr>
          <a:p>
            <a:r>
              <a:rPr lang="zh-CN" altLang="en-US" sz="2000"/>
              <a:t>非朗伯体对光线除了漫反射外还有镜面反射,表面容易产生掩盖物体固有纹理和颜色信息的高光区域,导致在基于图像的三维重建等应用中无法高精度的还原物体的三维空间信息</a:t>
            </a:r>
            <a:endParaRPr lang="zh-CN" alt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02</a:t>
            </a:r>
            <a:endParaRPr lang="zh-CN" altLang="en-US" sz="2400" b="1" spc="300" dirty="0">
              <a:solidFill>
                <a:schemeClr val="accent5">
                  <a:lumMod val="75000"/>
                </a:schemeClr>
              </a:solidFill>
            </a:endParaRPr>
          </a:p>
        </p:txBody>
      </p:sp>
      <p:sp>
        <p:nvSpPr>
          <p:cNvPr id="20" name="文本框 19"/>
          <p:cNvSpPr txBox="1"/>
          <p:nvPr/>
        </p:nvSpPr>
        <p:spPr>
          <a:xfrm>
            <a:off x="1200150" y="296545"/>
            <a:ext cx="2765425" cy="491490"/>
          </a:xfrm>
          <a:prstGeom prst="rect">
            <a:avLst/>
          </a:prstGeom>
          <a:noFill/>
        </p:spPr>
        <p:txBody>
          <a:bodyPr wrap="square">
            <a:spAutoFit/>
          </a:bodyPr>
          <a:lstStyle/>
          <a:p>
            <a:pPr algn="ctr"/>
            <a:r>
              <a:rPr lang="en-US" altLang="zh-CN" sz="2600" dirty="0">
                <a:solidFill>
                  <a:schemeClr val="tx1">
                    <a:lumMod val="95000"/>
                    <a:lumOff val="5000"/>
                  </a:schemeClr>
                </a:solidFill>
                <a:cs typeface="+mn-ea"/>
                <a:sym typeface="+mn-lt"/>
              </a:rPr>
              <a:t>NeRF(神经辐射场)</a:t>
            </a:r>
            <a:endParaRPr lang="zh-CN" altLang="en-US" sz="2600" dirty="0">
              <a:solidFill>
                <a:schemeClr val="tx1">
                  <a:lumMod val="95000"/>
                  <a:lumOff val="5000"/>
                </a:schemeClr>
              </a:solidFill>
              <a:cs typeface="+mn-ea"/>
              <a:sym typeface="+mn-lt"/>
            </a:endParaRPr>
          </a:p>
        </p:txBody>
      </p:sp>
      <p:pic>
        <p:nvPicPr>
          <p:cNvPr id="4" name="图片 3"/>
          <p:cNvPicPr>
            <a:picLocks noChangeAspect="1"/>
          </p:cNvPicPr>
          <p:nvPr>
            <p:custDataLst>
              <p:tags r:id="rId1"/>
            </p:custDataLst>
          </p:nvPr>
        </p:nvPicPr>
        <p:blipFill>
          <a:blip r:embed="rId2"/>
          <a:stretch>
            <a:fillRect/>
          </a:stretch>
        </p:blipFill>
        <p:spPr>
          <a:xfrm>
            <a:off x="918210" y="773430"/>
            <a:ext cx="10626725" cy="2522855"/>
          </a:xfrm>
          <a:prstGeom prst="rect">
            <a:avLst/>
          </a:prstGeom>
        </p:spPr>
      </p:pic>
      <p:sp>
        <p:nvSpPr>
          <p:cNvPr id="5" name="文本框 4"/>
          <p:cNvSpPr txBox="1"/>
          <p:nvPr/>
        </p:nvSpPr>
        <p:spPr>
          <a:xfrm>
            <a:off x="718185" y="3010535"/>
            <a:ext cx="10529570" cy="3415665"/>
          </a:xfrm>
          <a:prstGeom prst="rect">
            <a:avLst/>
          </a:prstGeom>
          <a:noFill/>
          <a:ln w="9525">
            <a:noFill/>
          </a:ln>
        </p:spPr>
        <p:txBody>
          <a:bodyPr wrap="square">
            <a:noAutofit/>
          </a:bodyPr>
          <a:p>
            <a:pPr indent="0"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神经辐射场场景表示</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连续场景</a:t>
            </a:r>
            <a:r>
              <a:rPr lang="en-US"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5D的向量函数</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否则：只有</a:t>
            </a: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观看方向作为</a:t>
            </a: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输入</a:t>
            </a:r>
            <a:r>
              <a:rPr lang="en-US" alt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非朗伯效应</a:t>
            </a:r>
            <a:endParaRPr 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alt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      只有x作为输入</a:t>
            </a:r>
            <a:r>
              <a:rPr lang="en-US" alt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(没有视图依赖的训练模型</a:t>
            </a:r>
            <a:r>
              <a:rPr lang="en-US" alt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rPr>
              <a:t>)→难以表示镜面高光</a:t>
            </a:r>
            <a:endParaRPr lang="en-US" altLang="zh-CN" sz="24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pic>
        <p:nvPicPr>
          <p:cNvPr id="7" name="图片 -2147482610"/>
          <p:cNvPicPr>
            <a:picLocks noChangeAspect="1"/>
          </p:cNvPicPr>
          <p:nvPr>
            <p:custDataLst>
              <p:tags r:id="rId3"/>
            </p:custDataLst>
          </p:nvPr>
        </p:nvPicPr>
        <p:blipFill>
          <a:blip r:embed="rId4"/>
          <a:stretch>
            <a:fillRect/>
          </a:stretch>
        </p:blipFill>
        <p:spPr>
          <a:xfrm>
            <a:off x="1990090" y="4745355"/>
            <a:ext cx="7682230" cy="2176145"/>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16200000" flipH="1">
            <a:off x="5003803" y="-330199"/>
            <a:ext cx="2184397" cy="12192001"/>
            <a:chOff x="7871422" y="-15671"/>
            <a:chExt cx="4329859" cy="6887166"/>
          </a:xfrm>
          <a:effectLst>
            <a:outerShdw blurRad="50800" dist="38100" algn="l" rotWithShape="0">
              <a:prstClr val="black">
                <a:alpha val="40000"/>
              </a:prstClr>
            </a:outerShdw>
          </a:effectLst>
        </p:grpSpPr>
        <p:sp>
          <p:nvSpPr>
            <p:cNvPr id="33" name="任意多边形: 形状 32"/>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4" name="任意多边形: 形状 33"/>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5" name="任意多边形: 形状 34"/>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8" name="组合 7"/>
          <p:cNvGrpSpPr/>
          <p:nvPr/>
        </p:nvGrpSpPr>
        <p:grpSpPr>
          <a:xfrm>
            <a:off x="5092853" y="1038782"/>
            <a:ext cx="2006286" cy="1107996"/>
            <a:chOff x="5072396" y="544834"/>
            <a:chExt cx="2047202" cy="1370205"/>
          </a:xfrm>
        </p:grpSpPr>
        <p:sp>
          <p:nvSpPr>
            <p:cNvPr id="4" name="矩形: 圆角 3"/>
            <p:cNvSpPr/>
            <p:nvPr/>
          </p:nvSpPr>
          <p:spPr>
            <a:xfrm>
              <a:off x="5175248" y="1337923"/>
              <a:ext cx="1841501" cy="507077"/>
            </a:xfrm>
            <a:prstGeom prst="roundRect">
              <a:avLst>
                <a:gd name="adj" fmla="val 6141"/>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7" name="图片 6"/>
            <p:cNvPicPr>
              <a:picLocks noChangeAspect="1"/>
            </p:cNvPicPr>
            <p:nvPr/>
          </p:nvPicPr>
          <p:blipFill>
            <a:blip r:embed="rId1"/>
            <a:stretch>
              <a:fillRect/>
            </a:stretch>
          </p:blipFill>
          <p:spPr>
            <a:xfrm>
              <a:off x="5376860" y="1124736"/>
              <a:ext cx="1438275" cy="466725"/>
            </a:xfrm>
            <a:prstGeom prst="rect">
              <a:avLst/>
            </a:prstGeom>
          </p:spPr>
        </p:pic>
        <p:sp>
          <p:nvSpPr>
            <p:cNvPr id="36" name="矩形 35"/>
            <p:cNvSpPr/>
            <p:nvPr/>
          </p:nvSpPr>
          <p:spPr>
            <a:xfrm>
              <a:off x="5072396" y="544834"/>
              <a:ext cx="2047202" cy="1370205"/>
            </a:xfrm>
            <a:prstGeom prst="rect">
              <a:avLst/>
            </a:prstGeom>
          </p:spPr>
          <p:txBody>
            <a:bodyPr wrap="square">
              <a:spAutoFit/>
            </a:bodyPr>
            <a:lstStyle/>
            <a:p>
              <a:pPr algn="ctr"/>
              <a:r>
                <a:rPr lang="en-US" altLang="zh-CN" sz="6600" b="1" spc="600" dirty="0">
                  <a:solidFill>
                    <a:schemeClr val="accent5">
                      <a:lumMod val="75000"/>
                    </a:schemeClr>
                  </a:solidFill>
                  <a:cs typeface="+mn-ea"/>
                  <a:sym typeface="+mn-lt"/>
                </a:rPr>
                <a:t>03</a:t>
              </a:r>
              <a:endParaRPr lang="zh-CN" altLang="en-US" sz="6600" b="1" spc="600" dirty="0">
                <a:solidFill>
                  <a:schemeClr val="accent5">
                    <a:lumMod val="75000"/>
                  </a:schemeClr>
                </a:solidFill>
                <a:cs typeface="+mn-ea"/>
                <a:sym typeface="+mn-lt"/>
              </a:endParaRPr>
            </a:p>
          </p:txBody>
        </p:sp>
      </p:grpSp>
      <p:sp>
        <p:nvSpPr>
          <p:cNvPr id="42" name="矩形 41"/>
          <p:cNvSpPr/>
          <p:nvPr/>
        </p:nvSpPr>
        <p:spPr>
          <a:xfrm>
            <a:off x="2782111" y="2319169"/>
            <a:ext cx="6627771" cy="922020"/>
          </a:xfrm>
          <a:prstGeom prst="rect">
            <a:avLst/>
          </a:prstGeom>
        </p:spPr>
        <p:txBody>
          <a:bodyPr wrap="square">
            <a:spAutoFit/>
          </a:bodyPr>
          <a:lstStyle/>
          <a:p>
            <a:pPr algn="ctr"/>
            <a:r>
              <a:rPr lang="zh-CN" altLang="en-US" sz="5400" dirty="0">
                <a:solidFill>
                  <a:schemeClr val="tx1">
                    <a:lumMod val="95000"/>
                    <a:lumOff val="5000"/>
                  </a:schemeClr>
                </a:solidFill>
                <a:cs typeface="+mn-ea"/>
                <a:sym typeface="+mn-lt"/>
              </a:rPr>
              <a:t>体渲染</a:t>
            </a:r>
            <a:endParaRPr lang="zh-CN" altLang="en-US" sz="5400" dirty="0">
              <a:solidFill>
                <a:schemeClr val="tx1">
                  <a:lumMod val="95000"/>
                  <a:lumOff val="5000"/>
                </a:schemeClr>
              </a:solidFill>
              <a:cs typeface="+mn-ea"/>
              <a:sym typeface="+mn-lt"/>
            </a:endParaRPr>
          </a:p>
        </p:txBody>
      </p:sp>
      <p:sp>
        <p:nvSpPr>
          <p:cNvPr id="43" name="文本框 42"/>
          <p:cNvSpPr txBox="1"/>
          <p:nvPr/>
        </p:nvSpPr>
        <p:spPr>
          <a:xfrm>
            <a:off x="3944584" y="3233583"/>
            <a:ext cx="4302823" cy="252730"/>
          </a:xfrm>
          <a:prstGeom prst="rect">
            <a:avLst/>
          </a:prstGeom>
          <a:noFill/>
        </p:spPr>
        <p:txBody>
          <a:bodyPr wrap="square">
            <a:spAutoFit/>
          </a:bodyPr>
          <a:lstStyle/>
          <a:p>
            <a:pPr algn="ctr"/>
            <a:r>
              <a:rPr lang="zh-CN" altLang="en-US" sz="1050" spc="300" dirty="0">
                <a:solidFill>
                  <a:schemeClr val="accent5">
                    <a:lumMod val="75000"/>
                  </a:schemeClr>
                </a:solidFill>
                <a:cs typeface="+mn-ea"/>
                <a:sym typeface="+mn-lt"/>
              </a:rPr>
              <a:t>Volume Rendering</a:t>
            </a:r>
            <a:endParaRPr lang="zh-CN" altLang="en-US" sz="1050" spc="300" dirty="0">
              <a:solidFill>
                <a:schemeClr val="accent5">
                  <a:lumMod val="75000"/>
                </a:schemeClr>
              </a:solidFill>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388048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具有辐射场的体渲染</a:t>
            </a:r>
            <a:endParaRPr lang="zh-CN" altLang="en-US" sz="2600" dirty="0">
              <a:solidFill>
                <a:schemeClr val="tx1">
                  <a:lumMod val="95000"/>
                  <a:lumOff val="5000"/>
                </a:schemeClr>
              </a:solidFill>
              <a:cs typeface="+mn-ea"/>
              <a:sym typeface="+mn-lt"/>
            </a:endParaRPr>
          </a:p>
        </p:txBody>
      </p:sp>
      <p:sp>
        <p:nvSpPr>
          <p:cNvPr id="8" name="文本框 7"/>
          <p:cNvSpPr txBox="1"/>
          <p:nvPr/>
        </p:nvSpPr>
        <p:spPr>
          <a:xfrm>
            <a:off x="963930" y="788035"/>
            <a:ext cx="10529570" cy="1761490"/>
          </a:xfrm>
          <a:prstGeom prst="rect">
            <a:avLst/>
          </a:prstGeom>
          <a:noFill/>
          <a:ln w="9525">
            <a:noFill/>
          </a:ln>
        </p:spPr>
        <p:txBody>
          <a:bodyPr wrap="square">
            <a:noAutofit/>
          </a:bodyPr>
          <a:p>
            <a:pPr indent="0"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一个NeRF模型将三维场景表示为一个由神经网络近似的辐射场。辐射场描</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述了场景中每个点和每个观看方向的颜色和体积密度。我们使用经典体渲染的原理渲染通过场景的任何光线的颜色。</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graphicFrame>
        <p:nvGraphicFramePr>
          <p:cNvPr id="4" name="对象 -2147482590"/>
          <p:cNvGraphicFramePr>
            <a:graphicFrameLocks noChangeAspect="1"/>
          </p:cNvGraphicFramePr>
          <p:nvPr/>
        </p:nvGraphicFramePr>
        <p:xfrm>
          <a:off x="1539240" y="2614930"/>
          <a:ext cx="8463280" cy="1144270"/>
        </p:xfrm>
        <a:graphic>
          <a:graphicData uri="http://schemas.openxmlformats.org/presentationml/2006/ole">
            <mc:AlternateContent xmlns:mc="http://schemas.openxmlformats.org/markup-compatibility/2006">
              <mc:Choice xmlns:v="urn:schemas-microsoft-com:vml" Requires="v">
                <p:oleObj spid="_x0000_s3076" name="" r:id="rId1" imgW="3568700" imgH="482600" progId="Equation.KSEE3">
                  <p:embed/>
                </p:oleObj>
              </mc:Choice>
              <mc:Fallback>
                <p:oleObj name="" r:id="rId1" imgW="3568700" imgH="482600" progId="Equation.KSEE3">
                  <p:embed/>
                  <p:pic>
                    <p:nvPicPr>
                      <p:cNvPr id="0" name="图片 3075"/>
                      <p:cNvPicPr/>
                      <p:nvPr/>
                    </p:nvPicPr>
                    <p:blipFill>
                      <a:blip r:embed="rId2"/>
                      <a:stretch>
                        <a:fillRect/>
                      </a:stretch>
                    </p:blipFill>
                    <p:spPr>
                      <a:xfrm>
                        <a:off x="1539240" y="2614930"/>
                        <a:ext cx="8463280" cy="1144270"/>
                      </a:xfrm>
                      <a:prstGeom prst="rect">
                        <a:avLst/>
                      </a:prstGeom>
                      <a:noFill/>
                      <a:ln w="38100">
                        <a:noFill/>
                        <a:miter/>
                      </a:ln>
                    </p:spPr>
                  </p:pic>
                </p:oleObj>
              </mc:Fallback>
            </mc:AlternateContent>
          </a:graphicData>
        </a:graphic>
      </p:graphicFrame>
      <p:cxnSp>
        <p:nvCxnSpPr>
          <p:cNvPr id="15" name="直接箭头连接符 14"/>
          <p:cNvCxnSpPr/>
          <p:nvPr/>
        </p:nvCxnSpPr>
        <p:spPr>
          <a:xfrm flipH="1">
            <a:off x="8148955" y="3195955"/>
            <a:ext cx="383540" cy="9906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3"/>
          <a:stretch>
            <a:fillRect/>
          </a:stretch>
        </p:blipFill>
        <p:spPr>
          <a:xfrm>
            <a:off x="1539240" y="4957445"/>
            <a:ext cx="7936230" cy="1370965"/>
          </a:xfrm>
          <a:prstGeom prst="rect">
            <a:avLst/>
          </a:prstGeom>
        </p:spPr>
      </p:pic>
      <p:pic>
        <p:nvPicPr>
          <p:cNvPr id="18" name="图片 17"/>
          <p:cNvPicPr>
            <a:picLocks noChangeAspect="1"/>
          </p:cNvPicPr>
          <p:nvPr/>
        </p:nvPicPr>
        <p:blipFill>
          <a:blip r:embed="rId4"/>
          <a:stretch>
            <a:fillRect/>
          </a:stretch>
        </p:blipFill>
        <p:spPr>
          <a:xfrm>
            <a:off x="1539240" y="4418330"/>
            <a:ext cx="9403715" cy="897255"/>
          </a:xfrm>
          <a:prstGeom prst="rect">
            <a:avLst/>
          </a:prstGeom>
        </p:spPr>
      </p:pic>
      <p:sp>
        <p:nvSpPr>
          <p:cNvPr id="19" name="圆角矩形 18"/>
          <p:cNvSpPr/>
          <p:nvPr/>
        </p:nvSpPr>
        <p:spPr>
          <a:xfrm>
            <a:off x="1497330" y="4262755"/>
            <a:ext cx="9500235" cy="1987550"/>
          </a:xfrm>
          <a:prstGeom prst="roundRect">
            <a:avLst/>
          </a:prstGeom>
          <a:noFill/>
          <a:ln>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par>
                                <p:cTn id="21" presetID="3" presetClass="entr" presetSubtype="1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9" grpId="0" animBg="1"/>
      <p:bldP spid="19"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03</a:t>
            </a:r>
            <a:endParaRPr lang="zh-CN" altLang="en-US" sz="2400" b="1" spc="300" dirty="0">
              <a:solidFill>
                <a:schemeClr val="accent5">
                  <a:lumMod val="75000"/>
                </a:schemeClr>
              </a:solidFill>
            </a:endParaRPr>
          </a:p>
        </p:txBody>
      </p:sp>
      <p:sp>
        <p:nvSpPr>
          <p:cNvPr id="20" name="文本框 19"/>
          <p:cNvSpPr txBox="1"/>
          <p:nvPr/>
        </p:nvSpPr>
        <p:spPr>
          <a:xfrm>
            <a:off x="1200150" y="296545"/>
            <a:ext cx="3880485"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具有辐射场的体渲染</a:t>
            </a:r>
            <a:endParaRPr lang="zh-CN" altLang="en-US" sz="2600" dirty="0">
              <a:solidFill>
                <a:schemeClr val="tx1">
                  <a:lumMod val="95000"/>
                  <a:lumOff val="5000"/>
                </a:schemeClr>
              </a:solidFill>
              <a:cs typeface="+mn-ea"/>
              <a:sym typeface="+mn-lt"/>
            </a:endParaRPr>
          </a:p>
        </p:txBody>
      </p:sp>
      <p:graphicFrame>
        <p:nvGraphicFramePr>
          <p:cNvPr id="4" name="对象 -2147482590"/>
          <p:cNvGraphicFramePr>
            <a:graphicFrameLocks noChangeAspect="1"/>
          </p:cNvGraphicFramePr>
          <p:nvPr/>
        </p:nvGraphicFramePr>
        <p:xfrm>
          <a:off x="1864360" y="1005840"/>
          <a:ext cx="8463280" cy="1144270"/>
        </p:xfrm>
        <a:graphic>
          <a:graphicData uri="http://schemas.openxmlformats.org/presentationml/2006/ole">
            <mc:AlternateContent xmlns:mc="http://schemas.openxmlformats.org/markup-compatibility/2006">
              <mc:Choice xmlns:v="urn:schemas-microsoft-com:vml" Requires="v">
                <p:oleObj spid="_x0000_s3076" name="" r:id="rId1" imgW="3568700" imgH="482600" progId="Equation.KSEE3">
                  <p:embed/>
                </p:oleObj>
              </mc:Choice>
              <mc:Fallback>
                <p:oleObj name="" r:id="rId1" imgW="3568700" imgH="482600" progId="Equation.KSEE3">
                  <p:embed/>
                  <p:pic>
                    <p:nvPicPr>
                      <p:cNvPr id="0" name="图片 3075"/>
                      <p:cNvPicPr/>
                      <p:nvPr/>
                    </p:nvPicPr>
                    <p:blipFill>
                      <a:blip r:embed="rId2"/>
                      <a:stretch>
                        <a:fillRect/>
                      </a:stretch>
                    </p:blipFill>
                    <p:spPr>
                      <a:xfrm>
                        <a:off x="1864360" y="1005840"/>
                        <a:ext cx="8463280" cy="1144270"/>
                      </a:xfrm>
                      <a:prstGeom prst="rect">
                        <a:avLst/>
                      </a:prstGeom>
                      <a:noFill/>
                      <a:ln w="38100">
                        <a:noFill/>
                        <a:miter/>
                      </a:ln>
                    </p:spPr>
                  </p:pic>
                </p:oleObj>
              </mc:Fallback>
            </mc:AlternateContent>
          </a:graphicData>
        </a:graphic>
      </p:graphicFrame>
      <p:pic>
        <p:nvPicPr>
          <p:cNvPr id="17" name="图片 16"/>
          <p:cNvPicPr>
            <a:picLocks noChangeAspect="1"/>
          </p:cNvPicPr>
          <p:nvPr/>
        </p:nvPicPr>
        <p:blipFill>
          <a:blip r:embed="rId3"/>
          <a:stretch>
            <a:fillRect/>
          </a:stretch>
        </p:blipFill>
        <p:spPr>
          <a:xfrm>
            <a:off x="1588135" y="3024505"/>
            <a:ext cx="7936230" cy="1370965"/>
          </a:xfrm>
          <a:prstGeom prst="rect">
            <a:avLst/>
          </a:prstGeom>
        </p:spPr>
      </p:pic>
      <p:pic>
        <p:nvPicPr>
          <p:cNvPr id="18" name="图片 17"/>
          <p:cNvPicPr>
            <a:picLocks noChangeAspect="1"/>
          </p:cNvPicPr>
          <p:nvPr/>
        </p:nvPicPr>
        <p:blipFill>
          <a:blip r:embed="rId4"/>
          <a:stretch>
            <a:fillRect/>
          </a:stretch>
        </p:blipFill>
        <p:spPr>
          <a:xfrm>
            <a:off x="1588135" y="2291715"/>
            <a:ext cx="9403715" cy="897255"/>
          </a:xfrm>
          <a:prstGeom prst="rect">
            <a:avLst/>
          </a:prstGeom>
        </p:spPr>
      </p:pic>
      <p:sp>
        <p:nvSpPr>
          <p:cNvPr id="102" name="文本框 101"/>
          <p:cNvSpPr txBox="1"/>
          <p:nvPr/>
        </p:nvSpPr>
        <p:spPr>
          <a:xfrm>
            <a:off x="1435100" y="4110355"/>
            <a:ext cx="10383520" cy="2234565"/>
          </a:xfrm>
          <a:prstGeom prst="rect">
            <a:avLst/>
          </a:prstGeom>
          <a:noFill/>
          <a:ln w="9525">
            <a:noFill/>
          </a:ln>
        </p:spPr>
        <p:txBody>
          <a:bodyPr>
            <a:noAutofit/>
          </a:bodyPr>
          <a:p>
            <a:pPr algn="l">
              <a:lnSpc>
                <a:spcPct val="150000"/>
              </a:lnSpc>
              <a:buClrTx/>
              <a:buSzTx/>
              <a:buFont typeface="+mj-ea"/>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σ(x)</a:t>
            </a: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 </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体积密度</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解释为射线在x位置终止于无穷小粒子的微分概率</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algn="l">
              <a:lnSpc>
                <a:spcPct val="150000"/>
              </a:lnSpc>
              <a:buClrTx/>
              <a:buSzTx/>
              <a:buFont typeface="+mj-ea"/>
            </a:pPr>
            <a:r>
              <a:rPr sz="2400" b="1" dirty="0">
                <a:solidFill>
                  <a:schemeClr val="tx1">
                    <a:lumMod val="85000"/>
                    <a:lumOff val="15000"/>
                  </a:schemeClr>
                </a:solidFill>
                <a:latin typeface="楷体" panose="02010609060101010101" charset="-122"/>
                <a:ea typeface="楷体" panose="02010609060101010101" charset="-122"/>
                <a:cs typeface="楷体" panose="02010609060101010101" charset="-122"/>
              </a:rPr>
              <a:t>r</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(t)=</a:t>
            </a:r>
            <a:r>
              <a:rPr sz="2400" b="1" dirty="0">
                <a:solidFill>
                  <a:schemeClr val="tx1">
                    <a:lumMod val="85000"/>
                    <a:lumOff val="15000"/>
                  </a:schemeClr>
                </a:solidFill>
                <a:latin typeface="楷体" panose="02010609060101010101" charset="-122"/>
                <a:ea typeface="楷体" panose="02010609060101010101" charset="-122"/>
                <a:cs typeface="楷体" panose="02010609060101010101" charset="-122"/>
              </a:rPr>
              <a:t>o</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+t</a:t>
            </a:r>
            <a:r>
              <a:rPr sz="2400" b="1" dirty="0">
                <a:solidFill>
                  <a:schemeClr val="tx1">
                    <a:lumMod val="85000"/>
                    <a:lumOff val="15000"/>
                  </a:schemeClr>
                </a:solidFill>
                <a:latin typeface="楷体" panose="02010609060101010101" charset="-122"/>
                <a:ea typeface="楷体" panose="02010609060101010101" charset="-122"/>
                <a:cs typeface="楷体" panose="02010609060101010101" charset="-122"/>
              </a:rPr>
              <a:t>d</a:t>
            </a: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 </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动态表示射线</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en-US" altLang="zh-CN" sz="2400" b="1" dirty="0">
                <a:solidFill>
                  <a:schemeClr val="tx1">
                    <a:lumMod val="85000"/>
                    <a:lumOff val="15000"/>
                  </a:schemeClr>
                </a:solidFill>
                <a:latin typeface="楷体" panose="02010609060101010101" charset="-122"/>
                <a:ea typeface="楷体" panose="02010609060101010101" charset="-122"/>
                <a:cs typeface="楷体" panose="02010609060101010101" charset="-122"/>
              </a:rPr>
              <a:t>o </a:t>
            </a: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相机位置，</a:t>
            </a:r>
            <a:r>
              <a:rPr lang="en-US" altLang="zh-CN" sz="2400" b="1" dirty="0">
                <a:solidFill>
                  <a:schemeClr val="tx1">
                    <a:lumMod val="85000"/>
                    <a:lumOff val="15000"/>
                  </a:schemeClr>
                </a:solidFill>
                <a:latin typeface="楷体" panose="02010609060101010101" charset="-122"/>
                <a:ea typeface="楷体" panose="02010609060101010101" charset="-122"/>
                <a:cs typeface="楷体" panose="02010609060101010101" charset="-122"/>
              </a:rPr>
              <a:t>d </a:t>
            </a:r>
            <a:r>
              <a:rPr lang="en-US" alt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射线角度</a:t>
            </a:r>
            <a:endPar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algn="l">
              <a:lnSpc>
                <a:spcPct val="150000"/>
              </a:lnSpc>
              <a:buClrTx/>
              <a:buSzTx/>
              <a:buFont typeface="+mj-ea"/>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C(r)</a:t>
            </a: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 </a:t>
            </a:r>
            <a:r>
              <a:rPr lang="zh-CN" alt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像素颜色</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，tn和tf</a:t>
            </a: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sz="24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近界和远界</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algn="l">
              <a:lnSpc>
                <a:spcPct val="150000"/>
              </a:lnSpc>
              <a:buClrTx/>
              <a:buSzTx/>
              <a:buFont typeface="+mj-ea"/>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T(t)</a:t>
            </a: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射线从tn到t沿射线</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的</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累积透射率</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blinds(horizontal)">
                                      <p:cBhvr>
                                        <p:cTn id="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16200000" flipH="1">
            <a:off x="5003803" y="-330199"/>
            <a:ext cx="2184397" cy="12192001"/>
            <a:chOff x="7871422" y="-15671"/>
            <a:chExt cx="4329859" cy="6887166"/>
          </a:xfrm>
          <a:effectLst>
            <a:outerShdw blurRad="50800" dist="38100" algn="l" rotWithShape="0">
              <a:prstClr val="black">
                <a:alpha val="40000"/>
              </a:prstClr>
            </a:outerShdw>
          </a:effectLst>
        </p:grpSpPr>
        <p:sp>
          <p:nvSpPr>
            <p:cNvPr id="33" name="任意多边形: 形状 32"/>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4" name="任意多边形: 形状 33"/>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5" name="任意多边形: 形状 34"/>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8" name="组合 7"/>
          <p:cNvGrpSpPr/>
          <p:nvPr/>
        </p:nvGrpSpPr>
        <p:grpSpPr>
          <a:xfrm>
            <a:off x="5092853" y="1038782"/>
            <a:ext cx="2006286" cy="1107996"/>
            <a:chOff x="5072396" y="544834"/>
            <a:chExt cx="2047202" cy="1370205"/>
          </a:xfrm>
        </p:grpSpPr>
        <p:sp>
          <p:nvSpPr>
            <p:cNvPr id="4" name="矩形: 圆角 3"/>
            <p:cNvSpPr/>
            <p:nvPr/>
          </p:nvSpPr>
          <p:spPr>
            <a:xfrm>
              <a:off x="5175248" y="1337923"/>
              <a:ext cx="1841501" cy="507077"/>
            </a:xfrm>
            <a:prstGeom prst="roundRect">
              <a:avLst>
                <a:gd name="adj" fmla="val 6141"/>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7" name="图片 6"/>
            <p:cNvPicPr>
              <a:picLocks noChangeAspect="1"/>
            </p:cNvPicPr>
            <p:nvPr/>
          </p:nvPicPr>
          <p:blipFill>
            <a:blip r:embed="rId1"/>
            <a:stretch>
              <a:fillRect/>
            </a:stretch>
          </p:blipFill>
          <p:spPr>
            <a:xfrm>
              <a:off x="5376860" y="1124736"/>
              <a:ext cx="1438275" cy="466725"/>
            </a:xfrm>
            <a:prstGeom prst="rect">
              <a:avLst/>
            </a:prstGeom>
          </p:spPr>
        </p:pic>
        <p:sp>
          <p:nvSpPr>
            <p:cNvPr id="36" name="矩形 35"/>
            <p:cNvSpPr/>
            <p:nvPr/>
          </p:nvSpPr>
          <p:spPr>
            <a:xfrm>
              <a:off x="5072396" y="544834"/>
              <a:ext cx="2047202" cy="1370205"/>
            </a:xfrm>
            <a:prstGeom prst="rect">
              <a:avLst/>
            </a:prstGeom>
          </p:spPr>
          <p:txBody>
            <a:bodyPr wrap="square">
              <a:spAutoFit/>
            </a:bodyPr>
            <a:lstStyle/>
            <a:p>
              <a:pPr algn="ctr"/>
              <a:r>
                <a:rPr lang="en-US" altLang="zh-CN" sz="6600" b="1" spc="600" dirty="0">
                  <a:solidFill>
                    <a:schemeClr val="accent5">
                      <a:lumMod val="75000"/>
                    </a:schemeClr>
                  </a:solidFill>
                  <a:cs typeface="+mn-ea"/>
                  <a:sym typeface="+mn-lt"/>
                </a:rPr>
                <a:t>04</a:t>
              </a:r>
              <a:endParaRPr lang="zh-CN" altLang="en-US" sz="6600" b="1" spc="600" dirty="0">
                <a:solidFill>
                  <a:schemeClr val="accent5">
                    <a:lumMod val="75000"/>
                  </a:schemeClr>
                </a:solidFill>
                <a:cs typeface="+mn-ea"/>
                <a:sym typeface="+mn-lt"/>
              </a:endParaRPr>
            </a:p>
          </p:txBody>
        </p:sp>
      </p:grpSp>
      <p:sp>
        <p:nvSpPr>
          <p:cNvPr id="42" name="矩形 41"/>
          <p:cNvSpPr/>
          <p:nvPr/>
        </p:nvSpPr>
        <p:spPr>
          <a:xfrm>
            <a:off x="2782111" y="2319169"/>
            <a:ext cx="6627771" cy="922020"/>
          </a:xfrm>
          <a:prstGeom prst="rect">
            <a:avLst/>
          </a:prstGeom>
        </p:spPr>
        <p:txBody>
          <a:bodyPr wrap="square">
            <a:spAutoFit/>
          </a:bodyPr>
          <a:lstStyle/>
          <a:p>
            <a:pPr algn="ctr"/>
            <a:r>
              <a:rPr lang="zh-CN" altLang="en-US" sz="5400" dirty="0">
                <a:solidFill>
                  <a:schemeClr val="tx1">
                    <a:lumMod val="95000"/>
                    <a:lumOff val="5000"/>
                  </a:schemeClr>
                </a:solidFill>
                <a:cs typeface="+mn-ea"/>
                <a:sym typeface="+mn-lt"/>
              </a:rPr>
              <a:t>数学推导</a:t>
            </a:r>
            <a:endParaRPr lang="zh-CN" altLang="en-US" sz="5400" dirty="0">
              <a:solidFill>
                <a:schemeClr val="tx1">
                  <a:lumMod val="95000"/>
                  <a:lumOff val="5000"/>
                </a:schemeClr>
              </a:solidFill>
              <a:cs typeface="+mn-ea"/>
              <a:sym typeface="+mn-lt"/>
            </a:endParaRPr>
          </a:p>
        </p:txBody>
      </p:sp>
      <p:sp>
        <p:nvSpPr>
          <p:cNvPr id="43" name="文本框 42"/>
          <p:cNvSpPr txBox="1"/>
          <p:nvPr/>
        </p:nvSpPr>
        <p:spPr>
          <a:xfrm>
            <a:off x="3944584" y="3233583"/>
            <a:ext cx="4302823" cy="252730"/>
          </a:xfrm>
          <a:prstGeom prst="rect">
            <a:avLst/>
          </a:prstGeom>
          <a:noFill/>
        </p:spPr>
        <p:txBody>
          <a:bodyPr wrap="square">
            <a:spAutoFit/>
          </a:bodyPr>
          <a:lstStyle/>
          <a:p>
            <a:pPr algn="ctr"/>
            <a:r>
              <a:rPr sz="1050" spc="300" dirty="0">
                <a:solidFill>
                  <a:schemeClr val="accent5">
                    <a:lumMod val="75000"/>
                  </a:schemeClr>
                </a:solidFill>
                <a:cs typeface="+mn-ea"/>
                <a:sym typeface="+mn-lt"/>
              </a:rPr>
              <a:t>mathematical derivation</a:t>
            </a:r>
            <a:endParaRPr sz="1050" spc="300" dirty="0">
              <a:solidFill>
                <a:schemeClr val="accent5">
                  <a:lumMod val="75000"/>
                </a:schemeClr>
              </a:solidFill>
              <a:cs typeface="+mn-ea"/>
              <a:sym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04</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数学推导</a:t>
            </a:r>
            <a:endParaRPr lang="zh-CN" altLang="en-US" sz="2600" dirty="0">
              <a:solidFill>
                <a:schemeClr val="tx1">
                  <a:lumMod val="95000"/>
                  <a:lumOff val="5000"/>
                </a:schemeClr>
              </a:solidFill>
              <a:cs typeface="+mn-ea"/>
              <a:sym typeface="+mn-lt"/>
            </a:endParaRPr>
          </a:p>
        </p:txBody>
      </p:sp>
      <p:sp>
        <p:nvSpPr>
          <p:cNvPr id="4" name="文本框 3"/>
          <p:cNvSpPr txBox="1"/>
          <p:nvPr/>
        </p:nvSpPr>
        <p:spPr>
          <a:xfrm>
            <a:off x="963930" y="955040"/>
            <a:ext cx="8608695" cy="953135"/>
          </a:xfrm>
          <a:prstGeom prst="rect">
            <a:avLst/>
          </a:prstGeom>
          <a:noFill/>
        </p:spPr>
        <p:txBody>
          <a:bodyPr wrap="square" rtlCol="0" anchor="t">
            <a:spAutoFit/>
          </a:bodyPr>
          <a:p>
            <a:pPr algn="l">
              <a:buClrTx/>
              <a:buSzTx/>
              <a:buFontTx/>
            </a:pPr>
            <a:r>
              <a:rPr lang="zh-CN" altLang="en-US" sz="2800" dirty="0">
                <a:solidFill>
                  <a:schemeClr val="tx1">
                    <a:lumMod val="85000"/>
                    <a:lumOff val="15000"/>
                  </a:schemeClr>
                </a:solidFill>
                <a:cs typeface="+mn-ea"/>
              </a:rPr>
              <a:t>Optical Models for Direct Volume Rendering</a:t>
            </a:r>
            <a:endParaRPr lang="zh-CN" altLang="en-US" sz="2800" dirty="0">
              <a:solidFill>
                <a:schemeClr val="tx1">
                  <a:lumMod val="85000"/>
                  <a:lumOff val="15000"/>
                </a:schemeClr>
              </a:solidFill>
              <a:cs typeface="+mn-ea"/>
            </a:endParaRPr>
          </a:p>
          <a:p>
            <a:pPr algn="l">
              <a:buClrTx/>
              <a:buSzTx/>
              <a:buFontTx/>
            </a:pPr>
            <a:r>
              <a:rPr lang="zh-CN" altLang="en-US" sz="2800" dirty="0">
                <a:solidFill>
                  <a:schemeClr val="tx1">
                    <a:lumMod val="85000"/>
                    <a:lumOff val="15000"/>
                  </a:schemeClr>
                </a:solidFill>
                <a:cs typeface="+mn-ea"/>
              </a:rPr>
              <a:t>（直接体</a:t>
            </a:r>
            <a:r>
              <a:rPr lang="zh-CN" altLang="en-US" sz="2800" dirty="0">
                <a:solidFill>
                  <a:schemeClr val="tx1">
                    <a:lumMod val="85000"/>
                    <a:lumOff val="15000"/>
                  </a:schemeClr>
                </a:solidFill>
                <a:cs typeface="+mn-ea"/>
              </a:rPr>
              <a:t>渲染的光学模型）</a:t>
            </a:r>
            <a:endParaRPr lang="zh-CN" altLang="en-US" sz="2800" dirty="0">
              <a:solidFill>
                <a:schemeClr val="tx1">
                  <a:lumMod val="85000"/>
                  <a:lumOff val="15000"/>
                </a:schemeClr>
              </a:solidFill>
              <a:cs typeface="+mn-ea"/>
            </a:endParaRPr>
          </a:p>
        </p:txBody>
      </p:sp>
      <p:sp>
        <p:nvSpPr>
          <p:cNvPr id="5" name="文本框 4"/>
          <p:cNvSpPr txBox="1"/>
          <p:nvPr>
            <p:custDataLst>
              <p:tags r:id="rId1"/>
            </p:custDataLst>
          </p:nvPr>
        </p:nvSpPr>
        <p:spPr>
          <a:xfrm>
            <a:off x="1634490" y="2329180"/>
            <a:ext cx="8608695" cy="3648075"/>
          </a:xfrm>
          <a:prstGeom prst="rect">
            <a:avLst/>
          </a:prstGeom>
          <a:noFill/>
        </p:spPr>
        <p:txBody>
          <a:bodyPr wrap="square" rtlCol="0" anchor="t">
            <a:noAutofit/>
          </a:bodyPr>
          <a:p>
            <a:pPr indent="0" algn="l">
              <a:buClrTx/>
              <a:buSzTx/>
              <a:buFont typeface="+mj-ea"/>
              <a:buNone/>
            </a:pP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一、光吸收模型</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a:buClrTx/>
              <a:buSzTx/>
              <a:buFont typeface="+mj-ea"/>
              <a:buNone/>
            </a:pP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介质为完美的黑色粒子，它们吸收拦截的所有光，</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a:buClrTx/>
              <a:buSzTx/>
              <a:buFont typeface="+mj-ea"/>
              <a:buNone/>
            </a:pP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并且不会散射或发射任何光。</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a:buClrTx/>
              <a:buSzTx/>
              <a:buFont typeface="+mj-ea"/>
              <a:buNone/>
            </a:pP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a:buClrTx/>
              <a:buSzTx/>
              <a:buFont typeface="+mj-ea"/>
              <a:buNone/>
            </a:pP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二、光发射模型</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a:buClrTx/>
              <a:buSzTx/>
              <a:buFont typeface="+mj-ea"/>
              <a:buNone/>
            </a:pP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介质通过外部照明的发射或反射向射线增加光。</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a:buClrTx/>
              <a:buSzTx/>
              <a:buFont typeface="+mj-ea"/>
              <a:buNone/>
            </a:pP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lgn="l">
              <a:buClrTx/>
              <a:buSzTx/>
              <a:buFont typeface="+mj-ea"/>
              <a:buNone/>
            </a:pP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三、吸收</a:t>
            </a: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发射模型</a:t>
            </a:r>
            <a:endPar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04</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数学推导</a:t>
            </a:r>
            <a:endParaRPr lang="zh-CN" altLang="en-US" sz="2600" dirty="0">
              <a:solidFill>
                <a:schemeClr val="tx1">
                  <a:lumMod val="95000"/>
                  <a:lumOff val="5000"/>
                </a:schemeClr>
              </a:solidFill>
              <a:cs typeface="+mn-ea"/>
              <a:sym typeface="+mn-lt"/>
            </a:endParaRPr>
          </a:p>
        </p:txBody>
      </p:sp>
      <p:sp>
        <p:nvSpPr>
          <p:cNvPr id="5" name="文本框 4"/>
          <p:cNvSpPr txBox="1"/>
          <p:nvPr>
            <p:custDataLst>
              <p:tags r:id="rId1"/>
            </p:custDataLst>
          </p:nvPr>
        </p:nvSpPr>
        <p:spPr>
          <a:xfrm>
            <a:off x="963930" y="962025"/>
            <a:ext cx="8608695" cy="1390650"/>
          </a:xfrm>
          <a:prstGeom prst="rect">
            <a:avLst/>
          </a:prstGeom>
          <a:noFill/>
        </p:spPr>
        <p:txBody>
          <a:bodyPr wrap="square" rtlCol="0" anchor="t">
            <a:noAutofit/>
          </a:bodyPr>
          <a:p>
            <a:pPr indent="0">
              <a:buClrTx/>
              <a:buSzTx/>
              <a:buFont typeface="+mj-ea"/>
              <a:buNone/>
            </a:pP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一、光吸收模型</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buClrTx/>
              <a:buSzTx/>
              <a:buFont typeface="+mj-ea"/>
              <a:buNone/>
            </a:pP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介质为完美的黑色粒子，它们吸收拦截的所有光，</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buClrTx/>
              <a:buSzTx/>
              <a:buFont typeface="+mj-ea"/>
              <a:buNone/>
            </a:pP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并且不会散射或发射任何光。</a:t>
            </a:r>
            <a:endPar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pic>
        <p:nvPicPr>
          <p:cNvPr id="4" name="图片 -2147482598"/>
          <p:cNvPicPr>
            <a:picLocks noChangeAspect="1"/>
          </p:cNvPicPr>
          <p:nvPr>
            <p:custDataLst>
              <p:tags r:id="rId2"/>
            </p:custDataLst>
          </p:nvPr>
        </p:nvPicPr>
        <p:blipFill>
          <a:blip r:embed="rId3"/>
          <a:stretch>
            <a:fillRect/>
          </a:stretch>
        </p:blipFill>
        <p:spPr>
          <a:xfrm>
            <a:off x="859155" y="2526665"/>
            <a:ext cx="4561205" cy="3474085"/>
          </a:xfrm>
          <a:prstGeom prst="rect">
            <a:avLst/>
          </a:prstGeom>
          <a:noFill/>
          <a:ln w="9525">
            <a:noFill/>
          </a:ln>
        </p:spPr>
      </p:pic>
      <p:sp>
        <p:nvSpPr>
          <p:cNvPr id="7" name="文本框 6"/>
          <p:cNvSpPr txBox="1"/>
          <p:nvPr/>
        </p:nvSpPr>
        <p:spPr>
          <a:xfrm>
            <a:off x="4201160" y="2418715"/>
            <a:ext cx="7304405" cy="3409315"/>
          </a:xfrm>
          <a:prstGeom prst="rect">
            <a:avLst/>
          </a:prstGeom>
          <a:noFill/>
        </p:spPr>
        <p:txBody>
          <a:bodyPr wrap="square" rtlCol="0" anchor="t">
            <a:noAutofit/>
          </a:bodyPr>
          <a:p>
            <a:r>
              <a:rPr lang="zh-CN" altLang="en-US" sz="2400">
                <a:latin typeface="楷体" panose="02010609060101010101" charset="-122"/>
                <a:ea typeface="楷体" panose="02010609060101010101" charset="-122"/>
                <a:cs typeface="楷体" panose="02010609060101010101" charset="-122"/>
              </a:rPr>
              <a:t>假设粒子是相同球体，半径为r，投影面积为A =</a:t>
            </a:r>
            <a:r>
              <a:rPr lang="zh-CN" altLang="en-US" sz="2400" b="1">
                <a:latin typeface="楷体" panose="02010609060101010101" charset="-122"/>
                <a:ea typeface="楷体" panose="02010609060101010101" charset="-122"/>
                <a:cs typeface="楷体" panose="02010609060101010101" charset="-122"/>
              </a:rPr>
              <a:t>π</a:t>
            </a:r>
            <a:r>
              <a:rPr lang="zh-CN" altLang="en-US" sz="2400">
                <a:latin typeface="楷体" panose="02010609060101010101" charset="-122"/>
                <a:ea typeface="楷体" panose="02010609060101010101" charset="-122"/>
                <a:cs typeface="楷体" panose="02010609060101010101" charset="-122"/>
              </a:rPr>
              <a:t>r</a:t>
            </a:r>
            <a:r>
              <a:rPr lang="en-US" altLang="zh-CN" sz="2400" baseline="30000">
                <a:latin typeface="楷体" panose="02010609060101010101" charset="-122"/>
                <a:ea typeface="楷体" panose="02010609060101010101" charset="-122"/>
                <a:cs typeface="楷体" panose="02010609060101010101" charset="-122"/>
              </a:rPr>
              <a:t>2</a:t>
            </a:r>
            <a:r>
              <a:rPr lang="zh-CN" altLang="en-US" sz="2400">
                <a:latin typeface="楷体" panose="02010609060101010101" charset="-122"/>
                <a:ea typeface="楷体" panose="02010609060101010101" charset="-122"/>
                <a:cs typeface="楷体" panose="02010609060101010101" charset="-122"/>
              </a:rPr>
              <a:t>，设ρ为单位体积中的粒子数。</a:t>
            </a:r>
            <a:endParaRPr lang="zh-CN" altLang="en-US" sz="2400">
              <a:latin typeface="楷体" panose="02010609060101010101" charset="-122"/>
              <a:ea typeface="楷体" panose="02010609060101010101" charset="-122"/>
              <a:cs typeface="楷体" panose="02010609060101010101" charset="-122"/>
            </a:endParaRPr>
          </a:p>
          <a:p>
            <a:r>
              <a:rPr lang="zh-CN" altLang="en-US" sz="2400">
                <a:latin typeface="楷体" panose="02010609060101010101" charset="-122"/>
                <a:ea typeface="楷体" panose="02010609060101010101" charset="-122"/>
                <a:cs typeface="楷体" panose="02010609060101010101" charset="-122"/>
              </a:rPr>
              <a:t>考虑一个小的圆柱形板，底座B面积为E，厚度为∆</a:t>
            </a:r>
            <a:r>
              <a:rPr lang="en-US" altLang="zh-CN" sz="240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，平板有体积E∆</a:t>
            </a:r>
            <a:r>
              <a:rPr lang="en-US" altLang="zh-CN" sz="240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，因此包含N=</a:t>
            </a:r>
            <a:r>
              <a:rPr lang="zh-CN" altLang="en-US" sz="2400" b="1">
                <a:latin typeface="楷体" panose="02010609060101010101" charset="-122"/>
                <a:ea typeface="楷体" panose="02010609060101010101" charset="-122"/>
                <a:cs typeface="楷体" panose="02010609060101010101" charset="-122"/>
              </a:rPr>
              <a:t>ρ</a:t>
            </a:r>
            <a:r>
              <a:rPr lang="zh-CN" altLang="en-US" sz="2400">
                <a:latin typeface="楷体" panose="02010609060101010101" charset="-122"/>
                <a:ea typeface="楷体" panose="02010609060101010101" charset="-122"/>
                <a:cs typeface="楷体" panose="02010609060101010101" charset="-122"/>
              </a:rPr>
              <a:t>E∆</a:t>
            </a:r>
            <a:r>
              <a:rPr lang="en-US" altLang="zh-CN" sz="240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个粒子。</a:t>
            </a:r>
            <a:endParaRPr lang="zh-CN" altLang="en-US" sz="2400">
              <a:latin typeface="楷体" panose="02010609060101010101" charset="-122"/>
              <a:ea typeface="楷体" panose="02010609060101010101" charset="-122"/>
              <a:cs typeface="楷体" panose="02010609060101010101" charset="-122"/>
            </a:endParaRPr>
          </a:p>
          <a:p>
            <a:r>
              <a:rPr lang="zh-CN" altLang="en-US" sz="2400">
                <a:latin typeface="楷体" panose="02010609060101010101" charset="-122"/>
                <a:ea typeface="楷体" panose="02010609060101010101" charset="-122"/>
                <a:cs typeface="楷体" panose="02010609060101010101" charset="-122"/>
              </a:rPr>
              <a:t>如果∆</a:t>
            </a:r>
            <a:r>
              <a:rPr lang="en-US" altLang="zh-CN" sz="240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足够小，使得B上的粒子投影具有较低的重叠概率，则它们在B上遮挡的总面积用NA=</a:t>
            </a:r>
            <a:r>
              <a:rPr lang="zh-CN" altLang="en-US" sz="2400" b="1">
                <a:latin typeface="楷体" panose="02010609060101010101" charset="-122"/>
                <a:ea typeface="楷体" panose="02010609060101010101" charset="-122"/>
                <a:cs typeface="楷体" panose="02010609060101010101" charset="-122"/>
              </a:rPr>
              <a:t>ρ</a:t>
            </a:r>
            <a:r>
              <a:rPr lang="zh-CN" altLang="en-US" sz="2400">
                <a:latin typeface="楷体" panose="02010609060101010101" charset="-122"/>
                <a:ea typeface="楷体" panose="02010609060101010101" charset="-122"/>
                <a:cs typeface="楷体" panose="02010609060101010101" charset="-122"/>
              </a:rPr>
              <a:t>AE∆</a:t>
            </a:r>
            <a:r>
              <a:rPr lang="en-US" altLang="zh-CN" sz="240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近似。</a:t>
            </a:r>
            <a:endParaRPr lang="zh-CN" altLang="en-US" sz="2400">
              <a:latin typeface="楷体" panose="02010609060101010101" charset="-122"/>
              <a:ea typeface="楷体" panose="02010609060101010101" charset="-122"/>
              <a:cs typeface="楷体" panose="02010609060101010101" charset="-122"/>
            </a:endParaRPr>
          </a:p>
          <a:p>
            <a:r>
              <a:rPr lang="zh-CN" altLang="en-US" sz="2400">
                <a:latin typeface="楷体" panose="02010609060101010101" charset="-122"/>
                <a:ea typeface="楷体" panose="02010609060101010101" charset="-122"/>
                <a:cs typeface="楷体" panose="02010609060101010101" charset="-122"/>
              </a:rPr>
              <a:t>流过B的光被遮挡的比例是</a:t>
            </a:r>
            <a:r>
              <a:rPr lang="zh-CN" altLang="en-US" sz="2400" b="1">
                <a:latin typeface="楷体" panose="02010609060101010101" charset="-122"/>
                <a:ea typeface="楷体" panose="02010609060101010101" charset="-122"/>
                <a:cs typeface="楷体" panose="02010609060101010101" charset="-122"/>
              </a:rPr>
              <a:t>ρ</a:t>
            </a:r>
            <a:r>
              <a:rPr lang="zh-CN" altLang="en-US" sz="2400">
                <a:latin typeface="楷体" panose="02010609060101010101" charset="-122"/>
                <a:ea typeface="楷体" panose="02010609060101010101" charset="-122"/>
                <a:cs typeface="楷体" panose="02010609060101010101" charset="-122"/>
              </a:rPr>
              <a:t>AE∆</a:t>
            </a:r>
            <a:r>
              <a:rPr lang="en-US" altLang="zh-CN" sz="240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/E=</a:t>
            </a:r>
            <a:r>
              <a:rPr lang="zh-CN" altLang="en-US" sz="2400" b="1">
                <a:latin typeface="楷体" panose="02010609060101010101" charset="-122"/>
                <a:ea typeface="楷体" panose="02010609060101010101" charset="-122"/>
                <a:cs typeface="楷体" panose="02010609060101010101" charset="-122"/>
              </a:rPr>
              <a:t>ρ</a:t>
            </a:r>
            <a:r>
              <a:rPr lang="zh-CN" altLang="en-US" sz="2400">
                <a:latin typeface="楷体" panose="02010609060101010101" charset="-122"/>
                <a:ea typeface="楷体" panose="02010609060101010101" charset="-122"/>
                <a:cs typeface="楷体" panose="02010609060101010101" charset="-122"/>
              </a:rPr>
              <a:t>A∆</a:t>
            </a:r>
            <a:r>
              <a:rPr lang="en-US" altLang="zh-CN" sz="240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a:t>
            </a:r>
            <a:endParaRPr lang="zh-CN" altLang="en-US" sz="2400">
              <a:latin typeface="楷体" panose="02010609060101010101" charset="-122"/>
              <a:ea typeface="楷体" panose="02010609060101010101" charset="-122"/>
              <a:cs typeface="楷体" panose="02010609060101010101" charset="-122"/>
            </a:endParaRPr>
          </a:p>
          <a:p>
            <a:r>
              <a:rPr lang="zh-CN" altLang="en-US" sz="2400">
                <a:latin typeface="楷体" panose="02010609060101010101" charset="-122"/>
                <a:ea typeface="楷体" panose="02010609060101010101" charset="-122"/>
                <a:cs typeface="楷体" panose="02010609060101010101" charset="-122"/>
              </a:rPr>
              <a:t>当∆s趋近于零，重叠的概率也趋近于零时，给出了微分方程</a:t>
            </a:r>
            <a:endParaRPr lang="zh-CN" altLang="en-US" sz="2400">
              <a:latin typeface="楷体" panose="02010609060101010101" charset="-122"/>
              <a:ea typeface="楷体" panose="02010609060101010101" charset="-122"/>
              <a:cs typeface="楷体" panose="02010609060101010101" charset="-122"/>
            </a:endParaRPr>
          </a:p>
        </p:txBody>
      </p:sp>
      <p:pic>
        <p:nvPicPr>
          <p:cNvPr id="8" name="图片 7" descr="微信图片_20231030021427"/>
          <p:cNvPicPr>
            <a:picLocks noChangeAspect="1"/>
          </p:cNvPicPr>
          <p:nvPr/>
        </p:nvPicPr>
        <p:blipFill>
          <a:blip r:embed="rId4"/>
          <a:stretch>
            <a:fillRect/>
          </a:stretch>
        </p:blipFill>
        <p:spPr>
          <a:xfrm rot="16200000">
            <a:off x="2788285" y="-1824990"/>
            <a:ext cx="6858635" cy="10507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blinds(horizontal)">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blinds(horizontal)">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04</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数学推导</a:t>
            </a:r>
            <a:endParaRPr lang="zh-CN" altLang="en-US" sz="2600" dirty="0">
              <a:solidFill>
                <a:schemeClr val="tx1">
                  <a:lumMod val="95000"/>
                  <a:lumOff val="5000"/>
                </a:schemeClr>
              </a:solidFill>
              <a:cs typeface="+mn-ea"/>
              <a:sym typeface="+mn-lt"/>
            </a:endParaRPr>
          </a:p>
        </p:txBody>
      </p:sp>
      <p:sp>
        <p:nvSpPr>
          <p:cNvPr id="5" name="文本框 4"/>
          <p:cNvSpPr txBox="1"/>
          <p:nvPr>
            <p:custDataLst>
              <p:tags r:id="rId1"/>
            </p:custDataLst>
          </p:nvPr>
        </p:nvSpPr>
        <p:spPr>
          <a:xfrm>
            <a:off x="963930" y="962025"/>
            <a:ext cx="8608695" cy="1390650"/>
          </a:xfrm>
          <a:prstGeom prst="rect">
            <a:avLst/>
          </a:prstGeom>
          <a:noFill/>
        </p:spPr>
        <p:txBody>
          <a:bodyPr wrap="square" rtlCol="0" anchor="t">
            <a:noAutofit/>
          </a:bodyPr>
          <a:p>
            <a:pPr indent="0">
              <a:buClrTx/>
              <a:buSzTx/>
              <a:buFont typeface="+mj-ea"/>
              <a:buNone/>
            </a:pP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二、光</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发射模型</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buClrTx/>
              <a:buSzTx/>
              <a:buFont typeface="+mj-ea"/>
              <a:buNone/>
            </a:pP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介质向射线</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增加光</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pic>
        <p:nvPicPr>
          <p:cNvPr id="4" name="图片 -2147482598"/>
          <p:cNvPicPr>
            <a:picLocks noChangeAspect="1"/>
          </p:cNvPicPr>
          <p:nvPr>
            <p:custDataLst>
              <p:tags r:id="rId2"/>
            </p:custDataLst>
          </p:nvPr>
        </p:nvPicPr>
        <p:blipFill>
          <a:blip r:embed="rId3"/>
          <a:stretch>
            <a:fillRect/>
          </a:stretch>
        </p:blipFill>
        <p:spPr>
          <a:xfrm>
            <a:off x="238125" y="2243455"/>
            <a:ext cx="4561205" cy="3474085"/>
          </a:xfrm>
          <a:prstGeom prst="rect">
            <a:avLst/>
          </a:prstGeom>
          <a:noFill/>
          <a:ln w="9525">
            <a:noFill/>
          </a:ln>
        </p:spPr>
      </p:pic>
      <p:sp>
        <p:nvSpPr>
          <p:cNvPr id="7" name="文本框 6"/>
          <p:cNvSpPr txBox="1"/>
          <p:nvPr/>
        </p:nvSpPr>
        <p:spPr>
          <a:xfrm>
            <a:off x="4107815" y="2691130"/>
            <a:ext cx="8608695" cy="2239010"/>
          </a:xfrm>
          <a:prstGeom prst="rect">
            <a:avLst/>
          </a:prstGeom>
          <a:noFill/>
        </p:spPr>
        <p:txBody>
          <a:bodyPr wrap="square" rtlCol="0" anchor="t">
            <a:noAutofit/>
          </a:bodyPr>
          <a:p>
            <a:pPr indent="0">
              <a:buClrTx/>
              <a:buSzTx/>
              <a:buFont typeface="+mj-ea"/>
              <a:buNone/>
            </a:pPr>
            <a:r>
              <a:rPr 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C =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扩散光每单位投影面积强度</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buClrTx/>
              <a:buSzTx/>
              <a:buFont typeface="+mj-ea"/>
              <a:buNone/>
            </a:pPr>
            <a:r>
              <a:rPr lang="zh-CN" altLang="en-US" sz="2800" b="1" dirty="0">
                <a:solidFill>
                  <a:schemeClr val="tx1">
                    <a:lumMod val="85000"/>
                    <a:lumOff val="15000"/>
                  </a:schemeClr>
                </a:solidFill>
                <a:latin typeface="楷体" panose="02010609060101010101" charset="-122"/>
                <a:ea typeface="楷体" panose="02010609060101010101" charset="-122"/>
                <a:cs typeface="楷体" panose="02010609060101010101" charset="-122"/>
              </a:rPr>
              <a:t>ρ</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AE∆</a:t>
            </a: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s =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粒子总投影面积</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a:buClrTx/>
              <a:buSzTx/>
              <a:buFont typeface="+mj-ea"/>
              <a:buNone/>
            </a:pP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C</a:t>
            </a:r>
            <a:r>
              <a:rPr lang="zh-CN" altLang="en-US" sz="2800" b="1"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ρ</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AE∆</a:t>
            </a: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s =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扩散光总强度</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endParaRPr>
          </a:p>
          <a:p>
            <a:pPr indent="0">
              <a:buClrTx/>
              <a:buSzTx/>
              <a:buFont typeface="+mj-ea"/>
              <a:buNone/>
            </a:pP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C</a:t>
            </a:r>
            <a:r>
              <a:rPr lang="zh-CN" altLang="en-US" sz="2800" b="1"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ρ</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AE∆</a:t>
            </a: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s/E = C</a:t>
            </a:r>
            <a:r>
              <a:rPr lang="zh-CN" altLang="en-US" sz="2800" b="1"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ρ</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a:t>
            </a: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s =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单位面积光增加的</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强度</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endParaRPr>
          </a:p>
          <a:p>
            <a:pPr indent="0">
              <a:buClrTx/>
              <a:buSzTx/>
              <a:buFont typeface="+mj-ea"/>
              <a:buNone/>
            </a:pP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C</a:t>
            </a:r>
            <a:r>
              <a:rPr lang="zh-CN" altLang="en-US" sz="2800" b="1"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ρ</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a:t>
            </a: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s = </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a:t>
            </a: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rPr>
              <a:t>I</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sym typeface="+mn-ea"/>
            </a:endParaRPr>
          </a:p>
        </p:txBody>
      </p:sp>
      <p:pic>
        <p:nvPicPr>
          <p:cNvPr id="8" name="图片 7" descr="微信图片_20231030092639"/>
          <p:cNvPicPr>
            <a:picLocks noChangeAspect="1"/>
          </p:cNvPicPr>
          <p:nvPr/>
        </p:nvPicPr>
        <p:blipFill>
          <a:blip r:embed="rId4"/>
          <a:stretch>
            <a:fillRect/>
          </a:stretch>
        </p:blipFill>
        <p:spPr>
          <a:xfrm>
            <a:off x="2007235"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04</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数学推导</a:t>
            </a:r>
            <a:endParaRPr lang="zh-CN" altLang="en-US" sz="2600" dirty="0">
              <a:solidFill>
                <a:schemeClr val="tx1">
                  <a:lumMod val="95000"/>
                  <a:lumOff val="5000"/>
                </a:schemeClr>
              </a:solidFill>
              <a:cs typeface="+mn-ea"/>
              <a:sym typeface="+mn-lt"/>
            </a:endParaRPr>
          </a:p>
        </p:txBody>
      </p:sp>
      <p:sp>
        <p:nvSpPr>
          <p:cNvPr id="5" name="文本框 4"/>
          <p:cNvSpPr txBox="1"/>
          <p:nvPr>
            <p:custDataLst>
              <p:tags r:id="rId1"/>
            </p:custDataLst>
          </p:nvPr>
        </p:nvSpPr>
        <p:spPr>
          <a:xfrm>
            <a:off x="963930" y="962025"/>
            <a:ext cx="8608695" cy="1390650"/>
          </a:xfrm>
          <a:prstGeom prst="rect">
            <a:avLst/>
          </a:prstGeom>
          <a:noFill/>
        </p:spPr>
        <p:txBody>
          <a:bodyPr wrap="square" rtlCol="0" anchor="t">
            <a:noAutofit/>
          </a:bodyPr>
          <a:p>
            <a:pPr indent="0">
              <a:buClrTx/>
              <a:buSzTx/>
              <a:buFont typeface="+mj-ea"/>
              <a:buNone/>
            </a:pP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三、吸收</a:t>
            </a: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发射模型</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pic>
        <p:nvPicPr>
          <p:cNvPr id="4" name="图片 -2147482598"/>
          <p:cNvPicPr>
            <a:picLocks noChangeAspect="1"/>
          </p:cNvPicPr>
          <p:nvPr>
            <p:custDataLst>
              <p:tags r:id="rId2"/>
            </p:custDataLst>
          </p:nvPr>
        </p:nvPicPr>
        <p:blipFill>
          <a:blip r:embed="rId3"/>
          <a:stretch>
            <a:fillRect/>
          </a:stretch>
        </p:blipFill>
        <p:spPr>
          <a:xfrm>
            <a:off x="238125" y="2243455"/>
            <a:ext cx="4561205" cy="3474085"/>
          </a:xfrm>
          <a:prstGeom prst="rect">
            <a:avLst/>
          </a:prstGeom>
          <a:noFill/>
          <a:ln w="9525">
            <a:noFill/>
          </a:ln>
        </p:spPr>
      </p:pic>
      <p:graphicFrame>
        <p:nvGraphicFramePr>
          <p:cNvPr id="7" name="对象 -2147482586"/>
          <p:cNvGraphicFramePr>
            <a:graphicFrameLocks noChangeAspect="1"/>
          </p:cNvGraphicFramePr>
          <p:nvPr>
            <p:custDataLst>
              <p:tags r:id="rId4"/>
            </p:custDataLst>
          </p:nvPr>
        </p:nvGraphicFramePr>
        <p:xfrm>
          <a:off x="5335270" y="2526665"/>
          <a:ext cx="3633470" cy="1325245"/>
        </p:xfrm>
        <a:graphic>
          <a:graphicData uri="http://schemas.openxmlformats.org/presentationml/2006/ole">
            <mc:AlternateContent xmlns:mc="http://schemas.openxmlformats.org/markup-compatibility/2006">
              <mc:Choice xmlns:v="urn:schemas-microsoft-com:vml" Requires="v">
                <p:oleObj spid="_x0000_s3076" name="" r:id="rId5" imgW="1079500" imgH="393700" progId="Equation.KSEE3">
                  <p:embed/>
                </p:oleObj>
              </mc:Choice>
              <mc:Fallback>
                <p:oleObj name="" r:id="rId5" imgW="1079500" imgH="393700" progId="Equation.KSEE3">
                  <p:embed/>
                  <p:pic>
                    <p:nvPicPr>
                      <p:cNvPr id="0" name="图片 3075"/>
                      <p:cNvPicPr/>
                      <p:nvPr/>
                    </p:nvPicPr>
                    <p:blipFill>
                      <a:blip r:embed="rId6"/>
                      <a:stretch>
                        <a:fillRect/>
                      </a:stretch>
                    </p:blipFill>
                    <p:spPr>
                      <a:xfrm>
                        <a:off x="5335270" y="2526665"/>
                        <a:ext cx="3633470" cy="1325245"/>
                      </a:xfrm>
                      <a:prstGeom prst="rect">
                        <a:avLst/>
                      </a:prstGeom>
                      <a:noFill/>
                      <a:ln w="38100">
                        <a:noFill/>
                        <a:miter/>
                      </a:ln>
                    </p:spPr>
                  </p:pic>
                </p:oleObj>
              </mc:Fallback>
            </mc:AlternateContent>
          </a:graphicData>
        </a:graphic>
      </p:graphicFrame>
      <p:graphicFrame>
        <p:nvGraphicFramePr>
          <p:cNvPr id="8" name="对象 -2147482584"/>
          <p:cNvGraphicFramePr>
            <a:graphicFrameLocks noChangeAspect="1"/>
          </p:cNvGraphicFramePr>
          <p:nvPr>
            <p:custDataLst>
              <p:tags r:id="rId7"/>
            </p:custDataLst>
          </p:nvPr>
        </p:nvGraphicFramePr>
        <p:xfrm>
          <a:off x="5335270" y="4025900"/>
          <a:ext cx="2112010" cy="1310640"/>
        </p:xfrm>
        <a:graphic>
          <a:graphicData uri="http://schemas.openxmlformats.org/presentationml/2006/ole">
            <mc:AlternateContent xmlns:mc="http://schemas.openxmlformats.org/markup-compatibility/2006">
              <mc:Choice xmlns:v="urn:schemas-microsoft-com:vml" Requires="v">
                <p:oleObj spid="_x0000_s9" name="" r:id="rId8" imgW="634365" imgH="393700" progId="Equation.KSEE3">
                  <p:embed/>
                </p:oleObj>
              </mc:Choice>
              <mc:Fallback>
                <p:oleObj name="" r:id="rId8" imgW="634365" imgH="393700" progId="Equation.KSEE3">
                  <p:embed/>
                  <p:pic>
                    <p:nvPicPr>
                      <p:cNvPr id="0" name="图片 8"/>
                      <p:cNvPicPr/>
                      <p:nvPr/>
                    </p:nvPicPr>
                    <p:blipFill>
                      <a:blip r:embed="rId9"/>
                      <a:stretch>
                        <a:fillRect/>
                      </a:stretch>
                    </p:blipFill>
                    <p:spPr>
                      <a:xfrm>
                        <a:off x="5335270" y="4025900"/>
                        <a:ext cx="2112010" cy="1310640"/>
                      </a:xfrm>
                      <a:prstGeom prst="rect">
                        <a:avLst/>
                      </a:prstGeom>
                      <a:noFill/>
                      <a:ln w="38100">
                        <a:noFill/>
                        <a:miter/>
                      </a:ln>
                    </p:spPr>
                  </p:pic>
                </p:oleObj>
              </mc:Fallback>
            </mc:AlternateContent>
          </a:graphicData>
        </a:graphic>
      </p:graphicFrame>
      <p:pic>
        <p:nvPicPr>
          <p:cNvPr id="10" name="图片 9" descr="微信图片_20231030094805"/>
          <p:cNvPicPr>
            <a:picLocks noChangeAspect="1"/>
          </p:cNvPicPr>
          <p:nvPr/>
        </p:nvPicPr>
        <p:blipFill>
          <a:blip r:embed="rId10"/>
          <a:stretch>
            <a:fillRect/>
          </a:stretch>
        </p:blipFill>
        <p:spPr>
          <a:xfrm>
            <a:off x="152400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16200000" flipH="1">
            <a:off x="5003803" y="-330199"/>
            <a:ext cx="2184397" cy="12192001"/>
            <a:chOff x="7871422" y="-15671"/>
            <a:chExt cx="4329859" cy="6887166"/>
          </a:xfrm>
          <a:effectLst>
            <a:outerShdw blurRad="50800" dist="38100" algn="l" rotWithShape="0">
              <a:prstClr val="black">
                <a:alpha val="40000"/>
              </a:prstClr>
            </a:outerShdw>
          </a:effectLst>
        </p:grpSpPr>
        <p:sp>
          <p:nvSpPr>
            <p:cNvPr id="33" name="任意多边形: 形状 32"/>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4" name="任意多边形: 形状 33"/>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5" name="任意多边形: 形状 34"/>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8" name="组合 7"/>
          <p:cNvGrpSpPr/>
          <p:nvPr/>
        </p:nvGrpSpPr>
        <p:grpSpPr>
          <a:xfrm>
            <a:off x="5092853" y="1038782"/>
            <a:ext cx="2006286" cy="1107996"/>
            <a:chOff x="5072396" y="544834"/>
            <a:chExt cx="2047202" cy="1370205"/>
          </a:xfrm>
        </p:grpSpPr>
        <p:sp>
          <p:nvSpPr>
            <p:cNvPr id="4" name="矩形: 圆角 3"/>
            <p:cNvSpPr/>
            <p:nvPr/>
          </p:nvSpPr>
          <p:spPr>
            <a:xfrm>
              <a:off x="5175248" y="1337923"/>
              <a:ext cx="1841501" cy="507077"/>
            </a:xfrm>
            <a:prstGeom prst="roundRect">
              <a:avLst>
                <a:gd name="adj" fmla="val 6141"/>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7" name="图片 6"/>
            <p:cNvPicPr>
              <a:picLocks noChangeAspect="1"/>
            </p:cNvPicPr>
            <p:nvPr/>
          </p:nvPicPr>
          <p:blipFill>
            <a:blip r:embed="rId1"/>
            <a:stretch>
              <a:fillRect/>
            </a:stretch>
          </p:blipFill>
          <p:spPr>
            <a:xfrm>
              <a:off x="5376860" y="1124736"/>
              <a:ext cx="1438275" cy="466725"/>
            </a:xfrm>
            <a:prstGeom prst="rect">
              <a:avLst/>
            </a:prstGeom>
          </p:spPr>
        </p:pic>
        <p:sp>
          <p:nvSpPr>
            <p:cNvPr id="36" name="矩形 35"/>
            <p:cNvSpPr/>
            <p:nvPr/>
          </p:nvSpPr>
          <p:spPr>
            <a:xfrm>
              <a:off x="5072396" y="544834"/>
              <a:ext cx="2047202" cy="1370205"/>
            </a:xfrm>
            <a:prstGeom prst="rect">
              <a:avLst/>
            </a:prstGeom>
          </p:spPr>
          <p:txBody>
            <a:bodyPr wrap="square">
              <a:spAutoFit/>
            </a:bodyPr>
            <a:lstStyle/>
            <a:p>
              <a:pPr algn="ctr"/>
              <a:r>
                <a:rPr lang="en-US" altLang="zh-CN" sz="6600" b="1" spc="600" dirty="0">
                  <a:solidFill>
                    <a:schemeClr val="accent5">
                      <a:lumMod val="75000"/>
                    </a:schemeClr>
                  </a:solidFill>
                  <a:cs typeface="+mn-ea"/>
                  <a:sym typeface="+mn-lt"/>
                </a:rPr>
                <a:t>01</a:t>
              </a:r>
              <a:endParaRPr lang="zh-CN" altLang="en-US" sz="6600" b="1" spc="600" dirty="0">
                <a:solidFill>
                  <a:schemeClr val="accent5">
                    <a:lumMod val="75000"/>
                  </a:schemeClr>
                </a:solidFill>
                <a:cs typeface="+mn-ea"/>
                <a:sym typeface="+mn-lt"/>
              </a:endParaRPr>
            </a:p>
          </p:txBody>
        </p:sp>
      </p:grpSp>
      <p:sp>
        <p:nvSpPr>
          <p:cNvPr id="42" name="矩形 41"/>
          <p:cNvSpPr/>
          <p:nvPr/>
        </p:nvSpPr>
        <p:spPr>
          <a:xfrm>
            <a:off x="2782111" y="2319169"/>
            <a:ext cx="6627771" cy="922020"/>
          </a:xfrm>
          <a:prstGeom prst="rect">
            <a:avLst/>
          </a:prstGeom>
        </p:spPr>
        <p:txBody>
          <a:bodyPr wrap="square">
            <a:spAutoFit/>
          </a:bodyPr>
          <a:lstStyle/>
          <a:p>
            <a:pPr algn="ctr"/>
            <a:r>
              <a:rPr lang="zh-CN" altLang="en-US" sz="5400" dirty="0">
                <a:solidFill>
                  <a:schemeClr val="tx1">
                    <a:lumMod val="95000"/>
                    <a:lumOff val="5000"/>
                  </a:schemeClr>
                </a:solidFill>
                <a:cs typeface="+mn-ea"/>
                <a:sym typeface="+mn-lt"/>
              </a:rPr>
              <a:t>三维重建</a:t>
            </a:r>
            <a:endParaRPr lang="zh-CN" altLang="en-US" sz="5400" dirty="0">
              <a:solidFill>
                <a:schemeClr val="tx1">
                  <a:lumMod val="95000"/>
                  <a:lumOff val="5000"/>
                </a:schemeClr>
              </a:solidFill>
              <a:cs typeface="+mn-ea"/>
              <a:sym typeface="+mn-lt"/>
            </a:endParaRPr>
          </a:p>
        </p:txBody>
      </p:sp>
      <p:sp>
        <p:nvSpPr>
          <p:cNvPr id="43" name="文本框 42"/>
          <p:cNvSpPr txBox="1"/>
          <p:nvPr/>
        </p:nvSpPr>
        <p:spPr>
          <a:xfrm>
            <a:off x="3944584" y="3233583"/>
            <a:ext cx="4302823" cy="252730"/>
          </a:xfrm>
          <a:prstGeom prst="rect">
            <a:avLst/>
          </a:prstGeom>
          <a:noFill/>
        </p:spPr>
        <p:txBody>
          <a:bodyPr wrap="square">
            <a:spAutoFit/>
          </a:bodyPr>
          <a:lstStyle/>
          <a:p>
            <a:pPr algn="ctr"/>
            <a:r>
              <a:rPr sz="1050" spc="300" dirty="0">
                <a:solidFill>
                  <a:schemeClr val="accent5">
                    <a:lumMod val="75000"/>
                  </a:schemeClr>
                </a:solidFill>
                <a:cs typeface="+mn-ea"/>
                <a:sym typeface="+mn-lt"/>
              </a:rPr>
              <a:t>3D Reconstruction</a:t>
            </a:r>
            <a:endParaRPr sz="1050" spc="300" dirty="0">
              <a:solidFill>
                <a:schemeClr val="accent5">
                  <a:lumMod val="75000"/>
                </a:schemeClr>
              </a:solidFill>
              <a:cs typeface="+mn-ea"/>
              <a:sym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04</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数学推导</a:t>
            </a:r>
            <a:endParaRPr lang="zh-CN" altLang="en-US" sz="2600" dirty="0">
              <a:solidFill>
                <a:schemeClr val="tx1">
                  <a:lumMod val="95000"/>
                  <a:lumOff val="5000"/>
                </a:schemeClr>
              </a:solidFill>
              <a:cs typeface="+mn-ea"/>
              <a:sym typeface="+mn-lt"/>
            </a:endParaRPr>
          </a:p>
        </p:txBody>
      </p:sp>
      <p:sp>
        <p:nvSpPr>
          <p:cNvPr id="5" name="文本框 4"/>
          <p:cNvSpPr txBox="1"/>
          <p:nvPr>
            <p:custDataLst>
              <p:tags r:id="rId1"/>
            </p:custDataLst>
          </p:nvPr>
        </p:nvSpPr>
        <p:spPr>
          <a:xfrm>
            <a:off x="963930" y="962025"/>
            <a:ext cx="8608695" cy="741045"/>
          </a:xfrm>
          <a:prstGeom prst="rect">
            <a:avLst/>
          </a:prstGeom>
          <a:noFill/>
        </p:spPr>
        <p:txBody>
          <a:bodyPr wrap="square" rtlCol="0" anchor="t">
            <a:noAutofit/>
          </a:bodyPr>
          <a:p>
            <a:pPr indent="0">
              <a:buClrTx/>
              <a:buSzTx/>
              <a:buFont typeface="+mj-ea"/>
              <a:buNone/>
            </a:pP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四、</a:t>
            </a:r>
            <a:r>
              <a:rPr lang="en-US" altLang="zh-CN"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NeRF</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中</a:t>
            </a: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推导</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pic>
        <p:nvPicPr>
          <p:cNvPr id="4" name="图片 -2147482598"/>
          <p:cNvPicPr>
            <a:picLocks noChangeAspect="1"/>
          </p:cNvPicPr>
          <p:nvPr>
            <p:custDataLst>
              <p:tags r:id="rId2"/>
            </p:custDataLst>
          </p:nvPr>
        </p:nvPicPr>
        <p:blipFill>
          <a:blip r:embed="rId3"/>
          <a:stretch>
            <a:fillRect/>
          </a:stretch>
        </p:blipFill>
        <p:spPr>
          <a:xfrm>
            <a:off x="238125" y="2243455"/>
            <a:ext cx="4561205" cy="3474085"/>
          </a:xfrm>
          <a:prstGeom prst="rect">
            <a:avLst/>
          </a:prstGeom>
          <a:noFill/>
          <a:ln w="9525">
            <a:noFill/>
          </a:ln>
        </p:spPr>
      </p:pic>
      <p:pic>
        <p:nvPicPr>
          <p:cNvPr id="11" name="图片 10" descr="1"/>
          <p:cNvPicPr>
            <a:picLocks noChangeAspect="1"/>
          </p:cNvPicPr>
          <p:nvPr/>
        </p:nvPicPr>
        <p:blipFill>
          <a:blip r:embed="rId4"/>
          <a:stretch>
            <a:fillRect/>
          </a:stretch>
        </p:blipFill>
        <p:spPr>
          <a:xfrm>
            <a:off x="1524000" y="0"/>
            <a:ext cx="9144000" cy="6858000"/>
          </a:xfrm>
          <a:prstGeom prst="rect">
            <a:avLst/>
          </a:prstGeom>
        </p:spPr>
      </p:pic>
      <p:pic>
        <p:nvPicPr>
          <p:cNvPr id="12" name="图片 11" descr="2"/>
          <p:cNvPicPr>
            <a:picLocks noChangeAspect="1"/>
          </p:cNvPicPr>
          <p:nvPr/>
        </p:nvPicPr>
        <p:blipFill>
          <a:blip r:embed="rId5"/>
          <a:stretch>
            <a:fillRect/>
          </a:stretch>
        </p:blipFill>
        <p:spPr>
          <a:xfrm>
            <a:off x="1524000" y="0"/>
            <a:ext cx="9144000" cy="6858000"/>
          </a:xfrm>
          <a:prstGeom prst="rect">
            <a:avLst/>
          </a:prstGeom>
        </p:spPr>
      </p:pic>
      <p:pic>
        <p:nvPicPr>
          <p:cNvPr id="13" name="图片 12" descr="3"/>
          <p:cNvPicPr>
            <a:picLocks noChangeAspect="1"/>
          </p:cNvPicPr>
          <p:nvPr/>
        </p:nvPicPr>
        <p:blipFill>
          <a:blip r:embed="rId6"/>
          <a:stretch>
            <a:fillRect/>
          </a:stretch>
        </p:blipFill>
        <p:spPr>
          <a:xfrm>
            <a:off x="1524000" y="0"/>
            <a:ext cx="9144000" cy="6858000"/>
          </a:xfrm>
          <a:prstGeom prst="rect">
            <a:avLst/>
          </a:prstGeom>
        </p:spPr>
      </p:pic>
      <p:pic>
        <p:nvPicPr>
          <p:cNvPr id="17" name="图片 16"/>
          <p:cNvPicPr>
            <a:picLocks noChangeAspect="1"/>
          </p:cNvPicPr>
          <p:nvPr/>
        </p:nvPicPr>
        <p:blipFill>
          <a:blip r:embed="rId7"/>
          <a:stretch>
            <a:fillRect/>
          </a:stretch>
        </p:blipFill>
        <p:spPr>
          <a:xfrm>
            <a:off x="1524000" y="3003550"/>
            <a:ext cx="7936230" cy="1370965"/>
          </a:xfrm>
          <a:prstGeom prst="rect">
            <a:avLst/>
          </a:prstGeom>
        </p:spPr>
      </p:pic>
      <p:pic>
        <p:nvPicPr>
          <p:cNvPr id="18" name="图片 17"/>
          <p:cNvPicPr>
            <a:picLocks noChangeAspect="1"/>
          </p:cNvPicPr>
          <p:nvPr/>
        </p:nvPicPr>
        <p:blipFill>
          <a:blip r:embed="rId8"/>
          <a:stretch>
            <a:fillRect/>
          </a:stretch>
        </p:blipFill>
        <p:spPr>
          <a:xfrm>
            <a:off x="1524000" y="2464435"/>
            <a:ext cx="9403715" cy="897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0375"/>
          </a:xfrm>
          <a:prstGeom prst="rect">
            <a:avLst/>
          </a:prstGeom>
          <a:noFill/>
        </p:spPr>
        <p:txBody>
          <a:bodyPr wrap="square" rtlCol="0">
            <a:spAutoFit/>
          </a:bodyPr>
          <a:lstStyle/>
          <a:p>
            <a:pPr algn="ctr"/>
            <a:r>
              <a:rPr lang="en-US" altLang="zh-CN" sz="2400" b="1" spc="300" dirty="0">
                <a:solidFill>
                  <a:schemeClr val="accent5">
                    <a:lumMod val="75000"/>
                  </a:schemeClr>
                </a:solidFill>
              </a:rPr>
              <a:t>05</a:t>
            </a:r>
            <a:endParaRPr lang="zh-CN" altLang="en-US" sz="2400" b="1" spc="300" dirty="0">
              <a:solidFill>
                <a:schemeClr val="accent5">
                  <a:lumMod val="75000"/>
                </a:schemeClr>
              </a:solidFill>
            </a:endParaRPr>
          </a:p>
        </p:txBody>
      </p:sp>
      <p:sp>
        <p:nvSpPr>
          <p:cNvPr id="20" name="文本框 19"/>
          <p:cNvSpPr txBox="1"/>
          <p:nvPr/>
        </p:nvSpPr>
        <p:spPr>
          <a:xfrm>
            <a:off x="1200150" y="296545"/>
            <a:ext cx="326136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神经辐射场的优化</a:t>
            </a:r>
            <a:endParaRPr lang="zh-CN" altLang="en-US" sz="2600" dirty="0">
              <a:solidFill>
                <a:schemeClr val="tx1">
                  <a:lumMod val="95000"/>
                  <a:lumOff val="5000"/>
                </a:schemeClr>
              </a:solidFill>
              <a:cs typeface="+mn-ea"/>
              <a:sym typeface="+mn-lt"/>
            </a:endParaRPr>
          </a:p>
        </p:txBody>
      </p:sp>
      <p:sp>
        <p:nvSpPr>
          <p:cNvPr id="100" name="文本框 99"/>
          <p:cNvSpPr txBox="1"/>
          <p:nvPr/>
        </p:nvSpPr>
        <p:spPr>
          <a:xfrm>
            <a:off x="1450975" y="1150620"/>
            <a:ext cx="9222105" cy="1517650"/>
          </a:xfrm>
          <a:prstGeom prst="rect">
            <a:avLst/>
          </a:prstGeom>
          <a:noFill/>
          <a:ln w="9525">
            <a:noFill/>
          </a:ln>
        </p:spPr>
        <p:txBody>
          <a:bodyPr>
            <a:noAutofit/>
          </a:bodyPr>
          <a:p>
            <a:pPr algn="l">
              <a:buClrTx/>
              <a:buSzTx/>
              <a:buFont typeface="+mj-ea"/>
            </a:pPr>
            <a:r>
              <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第一个是输入坐标的位置编码，它帮助MLP表示高频函数</a:t>
            </a:r>
            <a:endPar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pic>
        <p:nvPicPr>
          <p:cNvPr id="7" name="图片 6"/>
          <p:cNvPicPr/>
          <p:nvPr/>
        </p:nvPicPr>
        <p:blipFill>
          <a:blip r:embed="rId1"/>
          <a:stretch>
            <a:fillRect/>
          </a:stretch>
        </p:blipFill>
        <p:spPr>
          <a:xfrm>
            <a:off x="1923415" y="1805305"/>
            <a:ext cx="8015605" cy="2367915"/>
          </a:xfrm>
          <a:prstGeom prst="rect">
            <a:avLst/>
          </a:prstGeom>
          <a:noFill/>
          <a:ln w="9525">
            <a:noFill/>
          </a:ln>
        </p:spPr>
      </p:pic>
      <p:sp>
        <p:nvSpPr>
          <p:cNvPr id="101" name="文本框 100"/>
          <p:cNvSpPr txBox="1"/>
          <p:nvPr/>
        </p:nvSpPr>
        <p:spPr>
          <a:xfrm>
            <a:off x="1533525" y="4332605"/>
            <a:ext cx="9318625" cy="1473835"/>
          </a:xfrm>
          <a:prstGeom prst="rect">
            <a:avLst/>
          </a:prstGeom>
          <a:noFill/>
          <a:ln w="9525">
            <a:noFill/>
          </a:ln>
        </p:spPr>
        <p:txBody>
          <a:bodyPr>
            <a:noAutofit/>
          </a:bodyPr>
          <a:p>
            <a:pPr algn="l">
              <a:buClrTx/>
              <a:buSzTx/>
              <a:buFont typeface="+mj-ea"/>
            </a:pPr>
            <a:r>
              <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rPr>
              <a:t>第二个是分层体积采样，它允许我们有效地对高频表示进行采样。</a:t>
            </a:r>
            <a:endParaRPr lang="zh-CN" altLang="en-US" sz="280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235" y="190500"/>
            <a:ext cx="1036320" cy="704850"/>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8125" y="311785"/>
            <a:ext cx="1285240" cy="1015365"/>
          </a:xfrm>
          <a:prstGeom prst="rect">
            <a:avLst/>
          </a:prstGeom>
          <a:noFill/>
        </p:spPr>
        <p:txBody>
          <a:bodyPr wrap="square" rtlCol="0">
            <a:noAutofit/>
          </a:bodyPr>
          <a:lstStyle/>
          <a:p>
            <a:pPr algn="ctr"/>
            <a:r>
              <a:rPr lang="zh-CN" altLang="en-US" sz="2400" b="1" spc="300" dirty="0">
                <a:solidFill>
                  <a:schemeClr val="accent5">
                    <a:lumMod val="75000"/>
                  </a:schemeClr>
                </a:solidFill>
              </a:rPr>
              <a:t>结论</a:t>
            </a:r>
            <a:endParaRPr lang="zh-CN" altLang="en-US" sz="2400" b="1" spc="300" dirty="0">
              <a:solidFill>
                <a:schemeClr val="accent5">
                  <a:lumMod val="75000"/>
                </a:schemeClr>
              </a:solidFill>
            </a:endParaRPr>
          </a:p>
        </p:txBody>
      </p:sp>
      <p:sp>
        <p:nvSpPr>
          <p:cNvPr id="100" name="文本框 99"/>
          <p:cNvSpPr txBox="1"/>
          <p:nvPr/>
        </p:nvSpPr>
        <p:spPr>
          <a:xfrm>
            <a:off x="1450975" y="2234565"/>
            <a:ext cx="9222105" cy="1889760"/>
          </a:xfrm>
          <a:prstGeom prst="rect">
            <a:avLst/>
          </a:prstGeom>
          <a:noFill/>
          <a:ln w="9525">
            <a:noFill/>
          </a:ln>
        </p:spPr>
        <p:txBody>
          <a:bodyPr>
            <a:noAutofit/>
          </a:bodyPr>
          <a:p>
            <a:pPr algn="l">
              <a:buClrTx/>
              <a:buSzTx/>
              <a:buFont typeface="+mj-ea"/>
            </a:pPr>
            <a:r>
              <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rPr>
              <a:t>我们的工作直接解决了先前使用 MLP 将对象和场景表示为连续函数的工作的缺陷。 我们证明，将场景表示为 5D 神经辐射场比以前训练深度卷积网络输出离散体素表示的主要方法产生更好的渲染 。</a:t>
            </a:r>
            <a:endParaRPr lang="zh-CN" altLang="en-US" sz="28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7556500" y="-15671"/>
            <a:ext cx="4644781" cy="6887166"/>
            <a:chOff x="7871422" y="-15671"/>
            <a:chExt cx="4329859" cy="6887166"/>
          </a:xfrm>
        </p:grpSpPr>
        <p:sp>
          <p:nvSpPr>
            <p:cNvPr id="23" name="任意多边形: 形状 22"/>
            <p:cNvSpPr/>
            <p:nvPr/>
          </p:nvSpPr>
          <p:spPr>
            <a:xfrm rot="16200000">
              <a:off x="6107135" y="1748616"/>
              <a:ext cx="6887166" cy="3358591"/>
            </a:xfrm>
            <a:custGeom>
              <a:avLst/>
              <a:gdLst>
                <a:gd name="connsiteX0" fmla="*/ 6887166 w 6887166"/>
                <a:gd name="connsiteY0" fmla="*/ 600391 h 3358591"/>
                <a:gd name="connsiteX1" fmla="*/ 6887166 w 6887166"/>
                <a:gd name="connsiteY1" fmla="*/ 3358591 h 3358591"/>
                <a:gd name="connsiteX2" fmla="*/ 0 w 6887166"/>
                <a:gd name="connsiteY2" fmla="*/ 3128363 h 3358591"/>
                <a:gd name="connsiteX3" fmla="*/ 0 w 6887166"/>
                <a:gd name="connsiteY3" fmla="*/ 937442 h 3358591"/>
                <a:gd name="connsiteX4" fmla="*/ 24608 w 6887166"/>
                <a:gd name="connsiteY4" fmla="*/ 963264 h 3358591"/>
                <a:gd name="connsiteX5" fmla="*/ 670434 w 6887166"/>
                <a:gd name="connsiteY5" fmla="*/ 1202314 h 3358591"/>
                <a:gd name="connsiteX6" fmla="*/ 2961973 w 6887166"/>
                <a:gd name="connsiteY6" fmla="*/ 234 h 3358591"/>
                <a:gd name="connsiteX7" fmla="*/ 4665720 w 6887166"/>
                <a:gd name="connsiteY7" fmla="*/ 1093036 h 3358591"/>
                <a:gd name="connsiteX8" fmla="*/ 6216129 w 6887166"/>
                <a:gd name="connsiteY8" fmla="*/ 349931 h 3358591"/>
                <a:gd name="connsiteX9" fmla="*/ 6794871 w 6887166"/>
                <a:gd name="connsiteY9" fmla="*/ 528877 h 3358591"/>
                <a:gd name="connsiteX10" fmla="*/ 6887166 w 6887166"/>
                <a:gd name="connsiteY10" fmla="*/ 600391 h 335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7166" h="3358591">
                  <a:moveTo>
                    <a:pt x="6887166" y="600391"/>
                  </a:moveTo>
                  <a:lnTo>
                    <a:pt x="6887166" y="3358591"/>
                  </a:lnTo>
                  <a:lnTo>
                    <a:pt x="0" y="3128363"/>
                  </a:lnTo>
                  <a:lnTo>
                    <a:pt x="0" y="937442"/>
                  </a:lnTo>
                  <a:lnTo>
                    <a:pt x="24608" y="963264"/>
                  </a:lnTo>
                  <a:cubicBezTo>
                    <a:pt x="186286" y="1118533"/>
                    <a:pt x="395705" y="1251490"/>
                    <a:pt x="670434" y="1202314"/>
                  </a:cubicBezTo>
                  <a:cubicBezTo>
                    <a:pt x="1219893" y="1103963"/>
                    <a:pt x="2296093" y="18447"/>
                    <a:pt x="2961973" y="234"/>
                  </a:cubicBezTo>
                  <a:cubicBezTo>
                    <a:pt x="3627854" y="-17980"/>
                    <a:pt x="4123360" y="1034753"/>
                    <a:pt x="4665720" y="1093036"/>
                  </a:cubicBezTo>
                  <a:cubicBezTo>
                    <a:pt x="5208079" y="1151319"/>
                    <a:pt x="5797291" y="375429"/>
                    <a:pt x="6216129" y="349931"/>
                  </a:cubicBezTo>
                  <a:cubicBezTo>
                    <a:pt x="6425548" y="337182"/>
                    <a:pt x="6626448" y="413678"/>
                    <a:pt x="6794871" y="528877"/>
                  </a:cubicBezTo>
                  <a:lnTo>
                    <a:pt x="6887166" y="600391"/>
                  </a:lnTo>
                  <a:close/>
                </a:path>
              </a:pathLst>
            </a:custGeom>
            <a:solidFill>
              <a:schemeClr val="accent5">
                <a:lumMod val="60000"/>
                <a:lumOff val="4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0" name="任意多边形: 形状 39"/>
            <p:cNvSpPr/>
            <p:nvPr/>
          </p:nvSpPr>
          <p:spPr>
            <a:xfrm rot="16200000">
              <a:off x="6970138" y="1969445"/>
              <a:ext cx="6887166" cy="2916934"/>
            </a:xfrm>
            <a:custGeom>
              <a:avLst/>
              <a:gdLst>
                <a:gd name="connsiteX0" fmla="*/ 6887166 w 6887166"/>
                <a:gd name="connsiteY0" fmla="*/ 495935 h 2916934"/>
                <a:gd name="connsiteX1" fmla="*/ 6887166 w 6887166"/>
                <a:gd name="connsiteY1" fmla="*/ 2859227 h 2916934"/>
                <a:gd name="connsiteX2" fmla="*/ 6777588 w 6887166"/>
                <a:gd name="connsiteY2" fmla="*/ 2862032 h 2916934"/>
                <a:gd name="connsiteX3" fmla="*/ 25375 w 6887166"/>
                <a:gd name="connsiteY3" fmla="*/ 2833659 h 2916934"/>
                <a:gd name="connsiteX4" fmla="*/ 0 w 6887166"/>
                <a:gd name="connsiteY4" fmla="*/ 2830784 h 2916934"/>
                <a:gd name="connsiteX5" fmla="*/ 0 w 6887166"/>
                <a:gd name="connsiteY5" fmla="*/ 1699924 h 2916934"/>
                <a:gd name="connsiteX6" fmla="*/ 46467 w 6887166"/>
                <a:gd name="connsiteY6" fmla="*/ 1665609 h 2916934"/>
                <a:gd name="connsiteX7" fmla="*/ 350282 w 6887166"/>
                <a:gd name="connsiteY7" fmla="*/ 1409753 h 2916934"/>
                <a:gd name="connsiteX8" fmla="*/ 1890922 w 6887166"/>
                <a:gd name="connsiteY8" fmla="*/ 409880 h 2916934"/>
                <a:gd name="connsiteX9" fmla="*/ 3624142 w 6887166"/>
                <a:gd name="connsiteY9" fmla="*/ 831513 h 2916934"/>
                <a:gd name="connsiteX10" fmla="*/ 5882580 w 6887166"/>
                <a:gd name="connsiteY10" fmla="*/ 294 h 2916934"/>
                <a:gd name="connsiteX11" fmla="*/ 6830863 w 6887166"/>
                <a:gd name="connsiteY11" fmla="*/ 452514 h 2916934"/>
                <a:gd name="connsiteX12" fmla="*/ 6887166 w 6887166"/>
                <a:gd name="connsiteY12" fmla="*/ 495935 h 29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166" h="2916934">
                  <a:moveTo>
                    <a:pt x="6887166" y="495935"/>
                  </a:moveTo>
                  <a:lnTo>
                    <a:pt x="6887166" y="2859227"/>
                  </a:lnTo>
                  <a:lnTo>
                    <a:pt x="6777588" y="2862032"/>
                  </a:lnTo>
                  <a:cubicBezTo>
                    <a:pt x="4687481" y="2914160"/>
                    <a:pt x="1346271" y="2965088"/>
                    <a:pt x="25375" y="2833659"/>
                  </a:cubicBezTo>
                  <a:lnTo>
                    <a:pt x="0" y="2830784"/>
                  </a:lnTo>
                  <a:lnTo>
                    <a:pt x="0" y="1699924"/>
                  </a:lnTo>
                  <a:lnTo>
                    <a:pt x="46467" y="1665609"/>
                  </a:lnTo>
                  <a:cubicBezTo>
                    <a:pt x="172423" y="1571536"/>
                    <a:pt x="282715" y="1484292"/>
                    <a:pt x="350282" y="1409753"/>
                  </a:cubicBezTo>
                  <a:cubicBezTo>
                    <a:pt x="710640" y="1012213"/>
                    <a:pt x="1345279" y="506253"/>
                    <a:pt x="1890922" y="409880"/>
                  </a:cubicBezTo>
                  <a:cubicBezTo>
                    <a:pt x="2436565" y="313507"/>
                    <a:pt x="2958866" y="899778"/>
                    <a:pt x="3624142" y="831513"/>
                  </a:cubicBezTo>
                  <a:cubicBezTo>
                    <a:pt x="4289419" y="763249"/>
                    <a:pt x="5271285" y="16356"/>
                    <a:pt x="5882580" y="294"/>
                  </a:cubicBezTo>
                  <a:cubicBezTo>
                    <a:pt x="6264640" y="-9745"/>
                    <a:pt x="6562925" y="239031"/>
                    <a:pt x="6830863" y="452514"/>
                  </a:cubicBezTo>
                  <a:lnTo>
                    <a:pt x="6887166" y="495935"/>
                  </a:lnTo>
                  <a:close/>
                </a:path>
              </a:pathLst>
            </a:custGeom>
            <a:solidFill>
              <a:schemeClr val="accent5">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2" name="任意多边形: 形状 61"/>
            <p:cNvSpPr/>
            <p:nvPr/>
          </p:nvSpPr>
          <p:spPr>
            <a:xfrm rot="16200000">
              <a:off x="7714833" y="2385046"/>
              <a:ext cx="6887166" cy="2085731"/>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77" name="文本框 76"/>
          <p:cNvSpPr txBox="1"/>
          <p:nvPr/>
        </p:nvSpPr>
        <p:spPr>
          <a:xfrm>
            <a:off x="3015147" y="3035640"/>
            <a:ext cx="5839404" cy="1106805"/>
          </a:xfrm>
          <a:prstGeom prst="rect">
            <a:avLst/>
          </a:prstGeom>
          <a:noFill/>
        </p:spPr>
        <p:txBody>
          <a:bodyPr wrap="square" rtlCol="0">
            <a:spAutoFit/>
          </a:bodyPr>
          <a:lstStyle/>
          <a:p>
            <a:r>
              <a:rPr lang="zh-CN" altLang="en-US" sz="6600" dirty="0">
                <a:solidFill>
                  <a:schemeClr val="accent5">
                    <a:lumMod val="75000"/>
                  </a:schemeClr>
                </a:solidFill>
              </a:rPr>
              <a:t>结束</a:t>
            </a:r>
            <a:endParaRPr lang="zh-CN" altLang="en-US" sz="6600" dirty="0">
              <a:solidFill>
                <a:schemeClr val="accent5">
                  <a:lumMod val="75000"/>
                </a:schemeClr>
              </a:solidFill>
            </a:endParaRPr>
          </a:p>
        </p:txBody>
      </p:sp>
      <p:grpSp>
        <p:nvGrpSpPr>
          <p:cNvPr id="79" name="组合 78"/>
          <p:cNvGrpSpPr/>
          <p:nvPr/>
        </p:nvGrpSpPr>
        <p:grpSpPr>
          <a:xfrm rot="1343853">
            <a:off x="540698" y="462274"/>
            <a:ext cx="523367" cy="501892"/>
            <a:chOff x="1371600" y="2418874"/>
            <a:chExt cx="523367" cy="501892"/>
          </a:xfrm>
          <a:solidFill>
            <a:srgbClr val="435FA9"/>
          </a:solidFill>
        </p:grpSpPr>
        <p:grpSp>
          <p:nvGrpSpPr>
            <p:cNvPr id="80" name="组合 79"/>
            <p:cNvGrpSpPr/>
            <p:nvPr/>
          </p:nvGrpSpPr>
          <p:grpSpPr>
            <a:xfrm>
              <a:off x="1371600" y="2418874"/>
              <a:ext cx="523367" cy="45719"/>
              <a:chOff x="1371600" y="2387600"/>
              <a:chExt cx="881386" cy="76994"/>
            </a:xfrm>
            <a:grpFill/>
          </p:grpSpPr>
          <p:sp>
            <p:nvSpPr>
              <p:cNvPr id="116" name="椭圆 115"/>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8" name="椭圆 117"/>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9" name="椭圆 118"/>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0" name="椭圆 119"/>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1" name="椭圆 120"/>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1" name="组合 80"/>
            <p:cNvGrpSpPr/>
            <p:nvPr/>
          </p:nvGrpSpPr>
          <p:grpSpPr>
            <a:xfrm>
              <a:off x="1371600" y="2601344"/>
              <a:ext cx="523367" cy="45719"/>
              <a:chOff x="1371600" y="2387600"/>
              <a:chExt cx="881386" cy="76994"/>
            </a:xfrm>
            <a:grpFill/>
          </p:grpSpPr>
          <p:sp>
            <p:nvSpPr>
              <p:cNvPr id="110" name="椭圆 109"/>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2" name="椭圆 111"/>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3" name="椭圆 112"/>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4" name="椭圆 113"/>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5" name="椭圆 114"/>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2" name="组合 81"/>
            <p:cNvGrpSpPr/>
            <p:nvPr/>
          </p:nvGrpSpPr>
          <p:grpSpPr>
            <a:xfrm>
              <a:off x="1371600" y="2510109"/>
              <a:ext cx="523367" cy="45719"/>
              <a:chOff x="1371600" y="2387600"/>
              <a:chExt cx="881386" cy="76994"/>
            </a:xfrm>
            <a:grpFill/>
          </p:grpSpPr>
          <p:sp>
            <p:nvSpPr>
              <p:cNvPr id="104" name="椭圆 103"/>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6" name="椭圆 105"/>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7" name="椭圆 106"/>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8" name="椭圆 107"/>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9" name="椭圆 108"/>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3" name="组合 82"/>
            <p:cNvGrpSpPr/>
            <p:nvPr/>
          </p:nvGrpSpPr>
          <p:grpSpPr>
            <a:xfrm>
              <a:off x="1371600" y="2783814"/>
              <a:ext cx="523367" cy="45719"/>
              <a:chOff x="1371600" y="2387600"/>
              <a:chExt cx="881386" cy="76994"/>
            </a:xfrm>
            <a:grpFill/>
          </p:grpSpPr>
          <p:sp>
            <p:nvSpPr>
              <p:cNvPr id="98" name="椭圆 97"/>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0" name="椭圆 99"/>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1" name="椭圆 100"/>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2" name="椭圆 101"/>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3" name="椭圆 102"/>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4" name="组合 83"/>
            <p:cNvGrpSpPr/>
            <p:nvPr/>
          </p:nvGrpSpPr>
          <p:grpSpPr>
            <a:xfrm>
              <a:off x="1371600" y="2875047"/>
              <a:ext cx="523367" cy="45719"/>
              <a:chOff x="1371600" y="2387600"/>
              <a:chExt cx="881386" cy="76994"/>
            </a:xfrm>
            <a:grpFill/>
          </p:grpSpPr>
          <p:sp>
            <p:nvSpPr>
              <p:cNvPr id="92" name="椭圆 91"/>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4" name="椭圆 93"/>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5" name="椭圆 94"/>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6" name="椭圆 95"/>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7" name="椭圆 96"/>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5" name="组合 84"/>
            <p:cNvGrpSpPr/>
            <p:nvPr/>
          </p:nvGrpSpPr>
          <p:grpSpPr>
            <a:xfrm>
              <a:off x="1371600" y="2692579"/>
              <a:ext cx="523367" cy="45719"/>
              <a:chOff x="1371600" y="2387600"/>
              <a:chExt cx="881386" cy="76994"/>
            </a:xfrm>
            <a:grpFill/>
          </p:grpSpPr>
          <p:sp>
            <p:nvSpPr>
              <p:cNvPr id="86" name="椭圆 85"/>
              <p:cNvSpPr/>
              <p:nvPr/>
            </p:nvSpPr>
            <p:spPr>
              <a:xfrm>
                <a:off x="1371600"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p:nvPr/>
            </p:nvSpPr>
            <p:spPr>
              <a:xfrm>
                <a:off x="1532478"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8" name="椭圆 87"/>
              <p:cNvSpPr/>
              <p:nvPr/>
            </p:nvSpPr>
            <p:spPr>
              <a:xfrm>
                <a:off x="1693357"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9" name="椭圆 88"/>
              <p:cNvSpPr/>
              <p:nvPr/>
            </p:nvSpPr>
            <p:spPr>
              <a:xfrm>
                <a:off x="1854235"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0" name="椭圆 89"/>
              <p:cNvSpPr/>
              <p:nvPr/>
            </p:nvSpPr>
            <p:spPr>
              <a:xfrm>
                <a:off x="2015114" y="2387600"/>
                <a:ext cx="76994" cy="7699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1" name="椭圆 90"/>
              <p:cNvSpPr/>
              <p:nvPr/>
            </p:nvSpPr>
            <p:spPr>
              <a:xfrm>
                <a:off x="2175992" y="2387600"/>
                <a:ext cx="76994" cy="76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传统三维重建</a:t>
            </a:r>
            <a:endParaRPr lang="zh-CN" altLang="en-US" sz="2600" dirty="0">
              <a:solidFill>
                <a:schemeClr val="tx1">
                  <a:lumMod val="95000"/>
                  <a:lumOff val="5000"/>
                </a:schemeClr>
              </a:solidFill>
              <a:cs typeface="+mn-ea"/>
              <a:sym typeface="+mn-lt"/>
            </a:endParaRPr>
          </a:p>
        </p:txBody>
      </p:sp>
      <p:pic>
        <p:nvPicPr>
          <p:cNvPr id="565693300" name="图片 1"/>
          <p:cNvPicPr>
            <a:picLocks noChangeAspect="1"/>
          </p:cNvPicPr>
          <p:nvPr>
            <p:custDataLst>
              <p:tags r:id="rId1"/>
            </p:custDataLst>
          </p:nvPr>
        </p:nvPicPr>
        <p:blipFill>
          <a:blip r:embed="rId2"/>
          <a:stretch>
            <a:fillRect/>
          </a:stretch>
        </p:blipFill>
        <p:spPr>
          <a:xfrm>
            <a:off x="2741930" y="788035"/>
            <a:ext cx="8396605" cy="5939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主动式三维重建</a:t>
            </a:r>
            <a:endParaRPr lang="zh-CN" altLang="en-US" sz="2600" dirty="0">
              <a:solidFill>
                <a:schemeClr val="tx1">
                  <a:lumMod val="95000"/>
                  <a:lumOff val="5000"/>
                </a:schemeClr>
              </a:solidFill>
              <a:cs typeface="+mn-ea"/>
              <a:sym typeface="+mn-lt"/>
            </a:endParaRPr>
          </a:p>
        </p:txBody>
      </p:sp>
      <p:sp>
        <p:nvSpPr>
          <p:cNvPr id="9" name="文本框 8"/>
          <p:cNvSpPr txBox="1"/>
          <p:nvPr>
            <p:custDataLst>
              <p:tags r:id="rId1"/>
            </p:custDataLst>
          </p:nvPr>
        </p:nvSpPr>
        <p:spPr>
          <a:xfrm>
            <a:off x="918210" y="1063625"/>
            <a:ext cx="10529570" cy="3423920"/>
          </a:xfrm>
          <a:prstGeom prst="rect">
            <a:avLst/>
          </a:prstGeom>
          <a:noFill/>
          <a:ln w="9525">
            <a:noFill/>
          </a:ln>
        </p:spPr>
        <p:txBody>
          <a:bodyPr wrap="square">
            <a:noAutofit/>
          </a:bodyPr>
          <a:p>
            <a:pPr indent="0"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1、激光扫描法</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利用激光测距仪来进行真实场景的测量。首先, 激光测距仪发射光束到物体的表面,然后根据接收信号和发送信号的时间差确定物体离激光测距仪的距离, 从而获得测量物体的大小和形状。</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优点是不仅可以建立简单形状物体的三维模型, 还能生成不规则物体的三维模型, 而且生成的模型精度比较高。</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主动式三维重建</a:t>
            </a:r>
            <a:endParaRPr lang="zh-CN" altLang="en-US" sz="2600" dirty="0">
              <a:solidFill>
                <a:schemeClr val="tx1">
                  <a:lumMod val="95000"/>
                  <a:lumOff val="5000"/>
                </a:schemeClr>
              </a:solidFill>
              <a:cs typeface="+mn-ea"/>
              <a:sym typeface="+mn-lt"/>
            </a:endParaRPr>
          </a:p>
        </p:txBody>
      </p:sp>
      <p:sp>
        <p:nvSpPr>
          <p:cNvPr id="9" name="文本框 8"/>
          <p:cNvSpPr txBox="1"/>
          <p:nvPr>
            <p:custDataLst>
              <p:tags r:id="rId1"/>
            </p:custDataLst>
          </p:nvPr>
        </p:nvSpPr>
        <p:spPr>
          <a:xfrm>
            <a:off x="918210" y="1063625"/>
            <a:ext cx="10529570" cy="3961765"/>
          </a:xfrm>
          <a:prstGeom prst="rect">
            <a:avLst/>
          </a:prstGeom>
          <a:noFill/>
          <a:ln w="9525">
            <a:noFill/>
          </a:ln>
        </p:spPr>
        <p:txBody>
          <a:bodyPr wrap="square">
            <a:noAutofit/>
          </a:bodyPr>
          <a:p>
            <a:pPr indent="0"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2、结构光法</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首先按照标定准则将投影设备、图像采集设备和待测物体组成一个三维重建系统；其次,在测量物体表面和参考平面分别投影具有某种规律的结构光图; 然后再使用视觉传感器进行图像采集,从而获得待测物体表面以及物体的参考平面的结构光图像投影信息;最后,利用三角测量原理、图像处理等技术对获取到的图像数据进行处理,计算出物体表面的深度信息,从而实现二维图像到三维图像的转换。</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被动式三维重建</a:t>
            </a:r>
            <a:endParaRPr lang="zh-CN" altLang="en-US" sz="2600" dirty="0">
              <a:solidFill>
                <a:schemeClr val="tx1">
                  <a:lumMod val="95000"/>
                  <a:lumOff val="5000"/>
                </a:schemeClr>
              </a:solidFill>
              <a:cs typeface="+mn-ea"/>
              <a:sym typeface="+mn-lt"/>
            </a:endParaRPr>
          </a:p>
        </p:txBody>
      </p:sp>
      <p:sp>
        <p:nvSpPr>
          <p:cNvPr id="9" name="文本框 8"/>
          <p:cNvSpPr txBox="1"/>
          <p:nvPr>
            <p:custDataLst>
              <p:tags r:id="rId1"/>
            </p:custDataLst>
          </p:nvPr>
        </p:nvSpPr>
        <p:spPr>
          <a:xfrm>
            <a:off x="918210" y="1063625"/>
            <a:ext cx="10529570" cy="4182745"/>
          </a:xfrm>
          <a:prstGeom prst="rect">
            <a:avLst/>
          </a:prstGeom>
          <a:noFill/>
          <a:ln w="9525">
            <a:noFill/>
          </a:ln>
        </p:spPr>
        <p:txBody>
          <a:bodyPr wrap="square">
            <a:noAutofit/>
          </a:bodyPr>
          <a:p>
            <a:pPr indent="0"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1、单视图三维重建</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利用一幅图像所包含的信息获取场景三维形态的方法</a:t>
            </a:r>
            <a:r>
              <a:rPr lang="zh-CN"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依据光学成像原理中的透视理论和统计假设模型，从图像的灰度变化中推断出物体的轮廓和表面信息，一般需要加入先验知识，并常常需要进行一定量的人工交互工作，由于其获得的结果是定性描述，而不能定量的确定描述信息的精确位置等，受到了单一图像获取信息的极大限制，往往只用来重建类似浮雕等的简单几何结构。</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被动式三维重建</a:t>
            </a:r>
            <a:endParaRPr lang="zh-CN" altLang="en-US" sz="2600" dirty="0">
              <a:solidFill>
                <a:schemeClr val="tx1">
                  <a:lumMod val="95000"/>
                  <a:lumOff val="5000"/>
                </a:schemeClr>
              </a:solidFill>
              <a:cs typeface="+mn-ea"/>
              <a:sym typeface="+mn-lt"/>
            </a:endParaRPr>
          </a:p>
        </p:txBody>
      </p:sp>
      <p:sp>
        <p:nvSpPr>
          <p:cNvPr id="9" name="文本框 8"/>
          <p:cNvSpPr txBox="1"/>
          <p:nvPr>
            <p:custDataLst>
              <p:tags r:id="rId1"/>
            </p:custDataLst>
          </p:nvPr>
        </p:nvSpPr>
        <p:spPr>
          <a:xfrm>
            <a:off x="918210" y="1063625"/>
            <a:ext cx="10529570" cy="3968750"/>
          </a:xfrm>
          <a:prstGeom prst="rect">
            <a:avLst/>
          </a:prstGeom>
          <a:noFill/>
          <a:ln w="9525">
            <a:noFill/>
          </a:ln>
        </p:spPr>
        <p:txBody>
          <a:bodyPr wrap="square">
            <a:noAutofit/>
          </a:bodyPr>
          <a:p>
            <a:pPr indent="0"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2、双目视觉立体重建</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基于三角测量原理，使用二台不同角度的相机或不同角度的一台相机对重建物体进行拍摄，模拟人眼的立体成像原理，然后通过估算所拍二张相邻图像上像素的视差，从而获得重建物体的一个侧面的几何信息。</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flipH="1">
            <a:off x="-1" y="6258411"/>
            <a:ext cx="12192001" cy="599590"/>
          </a:xfrm>
          <a:custGeom>
            <a:avLst/>
            <a:gdLst>
              <a:gd name="connsiteX0" fmla="*/ 6887166 w 6887166"/>
              <a:gd name="connsiteY0" fmla="*/ 239175 h 2085731"/>
              <a:gd name="connsiteX1" fmla="*/ 6887166 w 6887166"/>
              <a:gd name="connsiteY1" fmla="*/ 2085731 h 2085731"/>
              <a:gd name="connsiteX2" fmla="*/ 0 w 6887166"/>
              <a:gd name="connsiteY2" fmla="*/ 2085731 h 2085731"/>
              <a:gd name="connsiteX3" fmla="*/ 0 w 6887166"/>
              <a:gd name="connsiteY3" fmla="*/ 777528 h 2085731"/>
              <a:gd name="connsiteX4" fmla="*/ 61967 w 6887166"/>
              <a:gd name="connsiteY4" fmla="*/ 742333 h 2085731"/>
              <a:gd name="connsiteX5" fmla="*/ 2530698 w 6887166"/>
              <a:gd name="connsiteY5" fmla="*/ 1288 h 2085731"/>
              <a:gd name="connsiteX6" fmla="*/ 5471920 w 6887166"/>
              <a:gd name="connsiteY6" fmla="*/ 878790 h 2085731"/>
              <a:gd name="connsiteX7" fmla="*/ 6859755 w 6887166"/>
              <a:gd name="connsiteY7" fmla="*/ 253330 h 2085731"/>
              <a:gd name="connsiteX8" fmla="*/ 6887166 w 6887166"/>
              <a:gd name="connsiteY8" fmla="*/ 239175 h 208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7166" h="2085731">
                <a:moveTo>
                  <a:pt x="6887166" y="239175"/>
                </a:moveTo>
                <a:lnTo>
                  <a:pt x="6887166" y="2085731"/>
                </a:lnTo>
                <a:lnTo>
                  <a:pt x="0" y="2085731"/>
                </a:lnTo>
                <a:lnTo>
                  <a:pt x="0" y="777528"/>
                </a:lnTo>
                <a:lnTo>
                  <a:pt x="61967" y="742333"/>
                </a:lnTo>
                <a:cubicBezTo>
                  <a:pt x="751521" y="369961"/>
                  <a:pt x="1785544" y="30887"/>
                  <a:pt x="2530698" y="1288"/>
                </a:cubicBezTo>
                <a:cubicBezTo>
                  <a:pt x="3524236" y="-38176"/>
                  <a:pt x="4740991" y="841647"/>
                  <a:pt x="5471920" y="878790"/>
                </a:cubicBezTo>
                <a:cubicBezTo>
                  <a:pt x="6157165" y="913612"/>
                  <a:pt x="6569288" y="422031"/>
                  <a:pt x="6859755" y="253330"/>
                </a:cubicBezTo>
                <a:lnTo>
                  <a:pt x="6887166" y="239175"/>
                </a:lnTo>
                <a:close/>
              </a:path>
            </a:pathLst>
          </a:cu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3" name="组合 2"/>
          <p:cNvGrpSpPr/>
          <p:nvPr/>
        </p:nvGrpSpPr>
        <p:grpSpPr>
          <a:xfrm>
            <a:off x="356034" y="190444"/>
            <a:ext cx="607678" cy="704906"/>
            <a:chOff x="356033" y="190444"/>
            <a:chExt cx="705457" cy="818330"/>
          </a:xfrm>
        </p:grpSpPr>
        <p:sp>
          <p:nvSpPr>
            <p:cNvPr id="16" name="六边形 15"/>
            <p:cNvSpPr/>
            <p:nvPr/>
          </p:nvSpPr>
          <p:spPr>
            <a:xfrm rot="5400000">
              <a:off x="299597" y="246880"/>
              <a:ext cx="818330" cy="705457"/>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rot="5400000">
              <a:off x="361001" y="299814"/>
              <a:ext cx="695524" cy="59959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37869" y="312064"/>
            <a:ext cx="844008" cy="461665"/>
          </a:xfrm>
          <a:prstGeom prst="rect">
            <a:avLst/>
          </a:prstGeom>
          <a:noFill/>
        </p:spPr>
        <p:txBody>
          <a:bodyPr wrap="square" rtlCol="0">
            <a:spAutoFit/>
          </a:bodyPr>
          <a:lstStyle/>
          <a:p>
            <a:pPr algn="ctr"/>
            <a:r>
              <a:rPr lang="en-US" altLang="zh-CN" sz="2400" b="1" spc="300" dirty="0">
                <a:solidFill>
                  <a:schemeClr val="accent5">
                    <a:lumMod val="75000"/>
                  </a:schemeClr>
                </a:solidFill>
              </a:rPr>
              <a:t>01</a:t>
            </a:r>
            <a:endParaRPr lang="zh-CN" altLang="en-US" sz="2400" b="1" spc="300" dirty="0">
              <a:solidFill>
                <a:schemeClr val="accent5">
                  <a:lumMod val="75000"/>
                </a:schemeClr>
              </a:solidFill>
            </a:endParaRPr>
          </a:p>
        </p:txBody>
      </p:sp>
      <p:sp>
        <p:nvSpPr>
          <p:cNvPr id="20" name="文本框 19"/>
          <p:cNvSpPr txBox="1"/>
          <p:nvPr/>
        </p:nvSpPr>
        <p:spPr>
          <a:xfrm>
            <a:off x="1200042" y="296674"/>
            <a:ext cx="2647950" cy="491490"/>
          </a:xfrm>
          <a:prstGeom prst="rect">
            <a:avLst/>
          </a:prstGeom>
          <a:noFill/>
        </p:spPr>
        <p:txBody>
          <a:bodyPr wrap="square">
            <a:spAutoFit/>
          </a:bodyPr>
          <a:lstStyle/>
          <a:p>
            <a:r>
              <a:rPr lang="zh-CN" altLang="en-US" sz="2600" dirty="0">
                <a:solidFill>
                  <a:schemeClr val="tx1">
                    <a:lumMod val="95000"/>
                    <a:lumOff val="5000"/>
                  </a:schemeClr>
                </a:solidFill>
                <a:cs typeface="+mn-ea"/>
                <a:sym typeface="+mn-lt"/>
              </a:rPr>
              <a:t>被动式三维重建</a:t>
            </a:r>
            <a:endParaRPr lang="zh-CN" altLang="en-US" sz="2600" dirty="0">
              <a:solidFill>
                <a:schemeClr val="tx1">
                  <a:lumMod val="95000"/>
                  <a:lumOff val="5000"/>
                </a:schemeClr>
              </a:solidFill>
              <a:cs typeface="+mn-ea"/>
              <a:sym typeface="+mn-lt"/>
            </a:endParaRPr>
          </a:p>
        </p:txBody>
      </p:sp>
      <p:sp>
        <p:nvSpPr>
          <p:cNvPr id="9" name="文本框 8"/>
          <p:cNvSpPr txBox="1"/>
          <p:nvPr>
            <p:custDataLst>
              <p:tags r:id="rId1"/>
            </p:custDataLst>
          </p:nvPr>
        </p:nvSpPr>
        <p:spPr>
          <a:xfrm>
            <a:off x="918210" y="1063625"/>
            <a:ext cx="10529570" cy="3968750"/>
          </a:xfrm>
          <a:prstGeom prst="rect">
            <a:avLst/>
          </a:prstGeom>
          <a:noFill/>
          <a:ln w="9525">
            <a:noFill/>
          </a:ln>
        </p:spPr>
        <p:txBody>
          <a:bodyPr wrap="square">
            <a:noAutofit/>
          </a:bodyPr>
          <a:p>
            <a:pPr indent="0" fontAlgn="auto">
              <a:lnSpc>
                <a:spcPct val="150000"/>
              </a:lnSpc>
              <a:buClrTx/>
              <a:buSzTx/>
              <a:buFont typeface="+mj-ea"/>
              <a:buNone/>
            </a:pP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3、多视图三维重建</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a:p>
            <a:pPr indent="0" fontAlgn="auto">
              <a:lnSpc>
                <a:spcPct val="150000"/>
              </a:lnSpc>
              <a:buClrTx/>
              <a:buSzTx/>
              <a:buFont typeface="+mj-ea"/>
              <a:buNone/>
            </a:pPr>
            <a:r>
              <a:rPr lang="en-US"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   </a:t>
            </a:r>
            <a:r>
              <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rPr>
              <a:t>基于图像的三维重建中最热门的研究方向之一，涌现了许多有效的研究算法。目前的三维重建算法主要是利用标定图像或未标定图像重建出物体三维几何结构，基于未标定图像的三维重建通过寻找多视图像像素间的匹配特征点信息来重建物体的三维结构模型，具备良好的应用前景；基于标定影像的三维重建中，需要在重建场景中预先置入标定物提供可靠线索。</a:t>
            </a:r>
            <a:endParaRPr sz="2400" b="0" dirty="0">
              <a:solidFill>
                <a:schemeClr val="tx1">
                  <a:lumMod val="85000"/>
                  <a:lumOff val="1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commondata" val="eyJjb3VudCI6MjMsImhkaWQiOiJiZGIxNTM0MDZkMmQwMGZmYjdmMjlhMjc3OGI5OWJiZSIsInVzZXJDb3VudCI6MjN9"/>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pyv5tue">
      <a:majorFont>
        <a:latin typeface="庞门正道标题体3.0"/>
        <a:ea typeface="庞门正道标题体3.0"/>
        <a:cs typeface=""/>
      </a:majorFont>
      <a:minorFont>
        <a:latin typeface="庞门正道标题体3.0"/>
        <a:ea typeface="庞门正道标题体3.0"/>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3635</Words>
  <Application>WPS 演示</Application>
  <PresentationFormat>宽屏</PresentationFormat>
  <Paragraphs>268</Paragraphs>
  <Slides>33</Slides>
  <Notes>1</Notes>
  <HiddenSlides>1</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4</vt:i4>
      </vt:variant>
      <vt:variant>
        <vt:lpstr>幻灯片标题</vt:lpstr>
      </vt:variant>
      <vt:variant>
        <vt:i4>33</vt:i4>
      </vt:variant>
    </vt:vector>
  </HeadingPairs>
  <TitlesOfParts>
    <vt:vector size="47" baseType="lpstr">
      <vt:lpstr>Arial</vt:lpstr>
      <vt:lpstr>宋体</vt:lpstr>
      <vt:lpstr>Wingdings</vt:lpstr>
      <vt:lpstr>楷体</vt:lpstr>
      <vt:lpstr>庞门正道标题体3.0</vt:lpstr>
      <vt:lpstr>微软雅黑</vt:lpstr>
      <vt:lpstr>Arial Unicode MS</vt:lpstr>
      <vt:lpstr>等线</vt:lpstr>
      <vt:lpstr>Calibri</vt:lpstr>
      <vt:lpstr>Office 主题</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Teacher刘</cp:lastModifiedBy>
  <cp:revision>31</cp:revision>
  <dcterms:created xsi:type="dcterms:W3CDTF">2022-05-09T00:39:00Z</dcterms:created>
  <dcterms:modified xsi:type="dcterms:W3CDTF">2023-10-30T08:14:07Z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KSOTemplateUUID">
    <vt:lpwstr>v1.0_mb_PQbupAF2J6e+4lY9ibkGzg==</vt:lpwstr>
  </property>
  <property fmtid="{D5CDD505-2E9C-101B-9397-08002B2CF9AE}" pid="4" name="ICV">
    <vt:lpwstr>427A6965707246ABBC58283C398C8F3F_11</vt:lpwstr>
  </property>
</Properties>
</file>